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75" r:id="rId2"/>
    <p:sldId id="272" r:id="rId3"/>
    <p:sldId id="259" r:id="rId4"/>
    <p:sldId id="291" r:id="rId5"/>
    <p:sldId id="257" r:id="rId6"/>
    <p:sldId id="271" r:id="rId7"/>
    <p:sldId id="266" r:id="rId8"/>
    <p:sldId id="258" r:id="rId9"/>
    <p:sldId id="270" r:id="rId10"/>
    <p:sldId id="276" r:id="rId11"/>
    <p:sldId id="273" r:id="rId12"/>
    <p:sldId id="277" r:id="rId13"/>
    <p:sldId id="280" r:id="rId14"/>
    <p:sldId id="279" r:id="rId15"/>
    <p:sldId id="278" r:id="rId16"/>
    <p:sldId id="281" r:id="rId17"/>
    <p:sldId id="282" r:id="rId18"/>
    <p:sldId id="274" r:id="rId19"/>
    <p:sldId id="260" r:id="rId20"/>
    <p:sldId id="264" r:id="rId21"/>
    <p:sldId id="290" r:id="rId22"/>
    <p:sldId id="265" r:id="rId23"/>
    <p:sldId id="263" r:id="rId24"/>
    <p:sldId id="286" r:id="rId25"/>
    <p:sldId id="285" r:id="rId26"/>
    <p:sldId id="283" r:id="rId27"/>
    <p:sldId id="287" r:id="rId28"/>
    <p:sldId id="267" r:id="rId29"/>
    <p:sldId id="288" r:id="rId30"/>
    <p:sldId id="289" r:id="rId31"/>
    <p:sldId id="269" r:id="rId32"/>
    <p:sldId id="268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6" autoAdjust="0"/>
    <p:restoredTop sz="94660"/>
  </p:normalViewPr>
  <p:slideViewPr>
    <p:cSldViewPr snapToGrid="0">
      <p:cViewPr varScale="1">
        <p:scale>
          <a:sx n="87" d="100"/>
          <a:sy n="87" d="100"/>
        </p:scale>
        <p:origin x="96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438D13-2272-4D3E-A2F2-681E5BC89AEC}" type="doc">
      <dgm:prSet loTypeId="urn:microsoft.com/office/officeart/2005/8/layout/cycle6" loCatId="relationship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DE5D62A7-37E6-431F-80BA-985F290242B8}">
      <dgm:prSet phldrT="[Текст]"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AGE</a:t>
          </a:r>
          <a:endParaRPr lang="ru-RU" sz="1800" dirty="0">
            <a:solidFill>
              <a:schemeClr val="tx1"/>
            </a:solidFill>
          </a:endParaRPr>
        </a:p>
      </dgm:t>
    </dgm:pt>
    <dgm:pt modelId="{EAA14E9E-FABE-480C-8CFC-DD5D547FBA2D}" type="parTrans" cxnId="{859BB50F-66AB-4BA5-B7AC-AF59A318ADC1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3DEC4C3A-D2CF-437A-9837-FB1F3D09B726}" type="sibTrans" cxnId="{859BB50F-66AB-4BA5-B7AC-AF59A318ADC1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DF28544B-EB21-47CB-BC6A-F25201022583}">
      <dgm:prSet phldrT="[Текст]"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RACE</a:t>
          </a:r>
          <a:endParaRPr lang="ru-RU" sz="1800" dirty="0">
            <a:solidFill>
              <a:schemeClr val="tx1"/>
            </a:solidFill>
          </a:endParaRPr>
        </a:p>
      </dgm:t>
    </dgm:pt>
    <dgm:pt modelId="{DEDA3B23-8E6D-4948-AA4D-5A6A1E269522}" type="parTrans" cxnId="{1BE6EE0A-1425-4D3E-AFA0-6C6A242D8169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424E9207-B37C-4003-B6B4-EE41F2356850}" type="sibTrans" cxnId="{1BE6EE0A-1425-4D3E-AFA0-6C6A242D8169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4ABA4E54-19FD-4BE5-8E1E-76811BCCD517}">
      <dgm:prSet phldrT="[Текст]"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NATIONALITY</a:t>
          </a:r>
          <a:endParaRPr lang="ru-RU" sz="1800" dirty="0">
            <a:solidFill>
              <a:schemeClr val="tx1"/>
            </a:solidFill>
          </a:endParaRPr>
        </a:p>
      </dgm:t>
    </dgm:pt>
    <dgm:pt modelId="{D161E1CA-B095-4158-9189-A27851B3CDD8}" type="parTrans" cxnId="{EBC3105F-5AC6-4D6C-8008-816028E154FD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91E4A64D-20DA-4C0C-B8AF-87462EEDBA86}" type="sibTrans" cxnId="{EBC3105F-5AC6-4D6C-8008-816028E154FD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77E676B2-4EF9-416E-A816-E463DF2EC80A}">
      <dgm:prSet phldrT="[Текст]"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CLASS</a:t>
          </a:r>
          <a:endParaRPr lang="ru-RU" sz="1800" dirty="0">
            <a:solidFill>
              <a:schemeClr val="tx1"/>
            </a:solidFill>
          </a:endParaRPr>
        </a:p>
      </dgm:t>
    </dgm:pt>
    <dgm:pt modelId="{7B410688-A24F-40A4-B3A1-B30C13F12E35}" type="parTrans" cxnId="{F64137E1-9910-420E-8C35-F72AE985BE37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94AEBCD2-FC9D-43B1-A89B-CF1A0C54B64E}" type="sibTrans" cxnId="{F64137E1-9910-420E-8C35-F72AE985BE37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903EAB1B-2868-4121-9B4A-A6A55D1443C5}">
      <dgm:prSet phldrT="[Текст]"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GENDER</a:t>
          </a:r>
          <a:endParaRPr lang="ru-RU" sz="1800" dirty="0">
            <a:solidFill>
              <a:schemeClr val="tx1"/>
            </a:solidFill>
          </a:endParaRPr>
        </a:p>
      </dgm:t>
    </dgm:pt>
    <dgm:pt modelId="{BA65258E-4B30-4B5C-8EAB-E8701CDC0859}" type="parTrans" cxnId="{C8888E2A-63F2-4720-B8D4-F7D29F8FC6C8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01F38387-6B1B-4379-8FE7-95F2E6A1E3C2}" type="sibTrans" cxnId="{C8888E2A-63F2-4720-B8D4-F7D29F8FC6C8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406470A2-CF53-47D4-82CD-87F0FD31C0F2}">
      <dgm:prSet phldrT="[Текст]"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DISABILITY</a:t>
          </a:r>
          <a:endParaRPr lang="ru-RU" sz="1800" dirty="0">
            <a:solidFill>
              <a:schemeClr val="tx1"/>
            </a:solidFill>
          </a:endParaRPr>
        </a:p>
      </dgm:t>
    </dgm:pt>
    <dgm:pt modelId="{18BB77CA-F6FE-4327-8574-DCC5CDDD0D43}" type="parTrans" cxnId="{65059877-4135-4B32-B827-5FB8A0201745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85FD75BB-6367-4C6A-B9D7-B42ECDEAF7D2}" type="sibTrans" cxnId="{65059877-4135-4B32-B827-5FB8A0201745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93F11E3C-CEB5-4524-9D32-0D8CA74AB7CF}">
      <dgm:prSet phldrT="[Текст]"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ETHNICITY</a:t>
          </a:r>
          <a:endParaRPr lang="ru-RU" sz="1800" dirty="0">
            <a:solidFill>
              <a:schemeClr val="tx1"/>
            </a:solidFill>
          </a:endParaRPr>
        </a:p>
      </dgm:t>
    </dgm:pt>
    <dgm:pt modelId="{252F3536-CADC-47FE-9AA5-8A29D45E3046}" type="parTrans" cxnId="{0F3E4A88-1BC2-4003-9038-AFD4DCC6F423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467AC1FD-7DE7-4984-9900-5DEDFF960AB5}" type="sibTrans" cxnId="{0F3E4A88-1BC2-4003-9038-AFD4DCC6F423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F69AA6CD-A4A1-4002-9030-E32316F7BD03}">
      <dgm:prSet phldrT="[Текст]"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SEXUAL ORIENTATION</a:t>
          </a:r>
          <a:endParaRPr lang="ru-RU" sz="1800" dirty="0">
            <a:solidFill>
              <a:schemeClr val="tx1"/>
            </a:solidFill>
          </a:endParaRPr>
        </a:p>
      </dgm:t>
    </dgm:pt>
    <dgm:pt modelId="{C1AFB1B1-124D-42CE-8DBA-46BEED91E360}" type="parTrans" cxnId="{3F9B6F95-3AA2-46A6-B829-A532856D85E5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49DBBF52-3871-4C1E-9CDE-210943FD3702}" type="sibTrans" cxnId="{3F9B6F95-3AA2-46A6-B829-A532856D85E5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5D47676B-F738-42FA-B0AB-CD84B381E1B1}">
      <dgm:prSet phldrT="[Текст]"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RELIGION</a:t>
          </a:r>
          <a:endParaRPr lang="ru-RU" sz="1800" dirty="0">
            <a:solidFill>
              <a:schemeClr val="tx1"/>
            </a:solidFill>
          </a:endParaRPr>
        </a:p>
      </dgm:t>
    </dgm:pt>
    <dgm:pt modelId="{0FB6B58D-111C-44A6-A8FD-5D8833CDE868}" type="parTrans" cxnId="{5997C369-C0B6-4EF3-84DA-1F6893DCF38E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6C066E6B-BD28-494F-A3EA-B9107868475F}" type="sibTrans" cxnId="{5997C369-C0B6-4EF3-84DA-1F6893DCF38E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2399B38D-6207-442D-9A7E-164ECAFE9C99}" type="pres">
      <dgm:prSet presAssocID="{D1438D13-2272-4D3E-A2F2-681E5BC89AEC}" presName="cycle" presStyleCnt="0">
        <dgm:presLayoutVars>
          <dgm:dir/>
          <dgm:resizeHandles val="exact"/>
        </dgm:presLayoutVars>
      </dgm:prSet>
      <dgm:spPr/>
    </dgm:pt>
    <dgm:pt modelId="{0B70C346-89E6-4F54-B439-C8029EF71A5B}" type="pres">
      <dgm:prSet presAssocID="{DE5D62A7-37E6-431F-80BA-985F290242B8}" presName="node" presStyleLbl="node1" presStyleIdx="0" presStyleCnt="9" custScaleX="111659" custScaleY="115156">
        <dgm:presLayoutVars>
          <dgm:bulletEnabled val="1"/>
        </dgm:presLayoutVars>
      </dgm:prSet>
      <dgm:spPr/>
    </dgm:pt>
    <dgm:pt modelId="{64B306FE-0757-4302-B825-6E9A9834F3F8}" type="pres">
      <dgm:prSet presAssocID="{DE5D62A7-37E6-431F-80BA-985F290242B8}" presName="spNode" presStyleCnt="0"/>
      <dgm:spPr/>
    </dgm:pt>
    <dgm:pt modelId="{0572E8BB-2135-478D-85D9-514C371E4AEE}" type="pres">
      <dgm:prSet presAssocID="{3DEC4C3A-D2CF-437A-9837-FB1F3D09B726}" presName="sibTrans" presStyleLbl="sibTrans1D1" presStyleIdx="0" presStyleCnt="9"/>
      <dgm:spPr/>
    </dgm:pt>
    <dgm:pt modelId="{6C95AD04-55B7-4247-84AC-0BA547272589}" type="pres">
      <dgm:prSet presAssocID="{DF28544B-EB21-47CB-BC6A-F25201022583}" presName="node" presStyleLbl="node1" presStyleIdx="1" presStyleCnt="9" custScaleX="163077" custScaleY="101562" custRadScaleRad="103635" custRadScaleInc="17540">
        <dgm:presLayoutVars>
          <dgm:bulletEnabled val="1"/>
        </dgm:presLayoutVars>
      </dgm:prSet>
      <dgm:spPr/>
    </dgm:pt>
    <dgm:pt modelId="{E2D93D37-4BE4-441D-BB51-6C86E90BD64C}" type="pres">
      <dgm:prSet presAssocID="{DF28544B-EB21-47CB-BC6A-F25201022583}" presName="spNode" presStyleCnt="0"/>
      <dgm:spPr/>
    </dgm:pt>
    <dgm:pt modelId="{6AD5704B-D967-46E5-B62F-DA9DA8697C7B}" type="pres">
      <dgm:prSet presAssocID="{424E9207-B37C-4003-B6B4-EE41F2356850}" presName="sibTrans" presStyleLbl="sibTrans1D1" presStyleIdx="1" presStyleCnt="9"/>
      <dgm:spPr/>
    </dgm:pt>
    <dgm:pt modelId="{5FF691A1-9E5C-4EB1-8D48-ED499BBDDB91}" type="pres">
      <dgm:prSet presAssocID="{4ABA4E54-19FD-4BE5-8E1E-76811BCCD517}" presName="node" presStyleLbl="node1" presStyleIdx="2" presStyleCnt="9" custScaleX="199161" custScaleY="98844" custRadScaleRad="106232" custRadScaleInc="-13229">
        <dgm:presLayoutVars>
          <dgm:bulletEnabled val="1"/>
        </dgm:presLayoutVars>
      </dgm:prSet>
      <dgm:spPr/>
    </dgm:pt>
    <dgm:pt modelId="{30C7813E-9427-4DDF-AE11-D29DE017BB86}" type="pres">
      <dgm:prSet presAssocID="{4ABA4E54-19FD-4BE5-8E1E-76811BCCD517}" presName="spNode" presStyleCnt="0"/>
      <dgm:spPr/>
    </dgm:pt>
    <dgm:pt modelId="{4E3A0A7C-41F8-4177-ACBF-3C1868A5F936}" type="pres">
      <dgm:prSet presAssocID="{91E4A64D-20DA-4C0C-B8AF-87462EEDBA86}" presName="sibTrans" presStyleLbl="sibTrans1D1" presStyleIdx="2" presStyleCnt="9"/>
      <dgm:spPr/>
    </dgm:pt>
    <dgm:pt modelId="{9905C4BB-94EB-437A-B71F-102525561C77}" type="pres">
      <dgm:prSet presAssocID="{406470A2-CF53-47D4-82CD-87F0FD31C0F2}" presName="node" presStyleLbl="node1" presStyleIdx="3" presStyleCnt="9" custScaleX="190109" custScaleY="94329" custRadScaleRad="107862" custRadScaleInc="-60947">
        <dgm:presLayoutVars>
          <dgm:bulletEnabled val="1"/>
        </dgm:presLayoutVars>
      </dgm:prSet>
      <dgm:spPr/>
    </dgm:pt>
    <dgm:pt modelId="{1DF24591-7D22-4B43-A2BA-BA9B29948FCF}" type="pres">
      <dgm:prSet presAssocID="{406470A2-CF53-47D4-82CD-87F0FD31C0F2}" presName="spNode" presStyleCnt="0"/>
      <dgm:spPr/>
    </dgm:pt>
    <dgm:pt modelId="{0139E3CA-4D69-491B-ADCE-0F9C136ADB69}" type="pres">
      <dgm:prSet presAssocID="{85FD75BB-6367-4C6A-B9D7-B42ECDEAF7D2}" presName="sibTrans" presStyleLbl="sibTrans1D1" presStyleIdx="3" presStyleCnt="9"/>
      <dgm:spPr/>
    </dgm:pt>
    <dgm:pt modelId="{E8B50898-EB92-4D07-B6D1-0A4DC4F09BF0}" type="pres">
      <dgm:prSet presAssocID="{77E676B2-4EF9-416E-A816-E463DF2EC80A}" presName="node" presStyleLbl="node1" presStyleIdx="4" presStyleCnt="9" custScaleX="152359" custScaleY="100151" custRadScaleRad="111313" custRadScaleInc="-148754">
        <dgm:presLayoutVars>
          <dgm:bulletEnabled val="1"/>
        </dgm:presLayoutVars>
      </dgm:prSet>
      <dgm:spPr/>
    </dgm:pt>
    <dgm:pt modelId="{C2BAAFA9-F9EA-4B36-9968-F683EAA48C5D}" type="pres">
      <dgm:prSet presAssocID="{77E676B2-4EF9-416E-A816-E463DF2EC80A}" presName="spNode" presStyleCnt="0"/>
      <dgm:spPr/>
    </dgm:pt>
    <dgm:pt modelId="{B7645F11-42A1-40D7-A9CE-D7208E3A80A2}" type="pres">
      <dgm:prSet presAssocID="{94AEBCD2-FC9D-43B1-A89B-CF1A0C54B64E}" presName="sibTrans" presStyleLbl="sibTrans1D1" presStyleIdx="4" presStyleCnt="9"/>
      <dgm:spPr/>
    </dgm:pt>
    <dgm:pt modelId="{9BE6EC97-EDD5-44E5-80DB-26FCC539F847}" type="pres">
      <dgm:prSet presAssocID="{93F11E3C-CEB5-4524-9D32-0D8CA74AB7CF}" presName="node" presStyleLbl="node1" presStyleIdx="5" presStyleCnt="9" custScaleX="156615" custScaleY="97240" custRadScaleRad="98513" custRadScaleInc="11130">
        <dgm:presLayoutVars>
          <dgm:bulletEnabled val="1"/>
        </dgm:presLayoutVars>
      </dgm:prSet>
      <dgm:spPr/>
    </dgm:pt>
    <dgm:pt modelId="{02F6B33C-C7FE-4C3E-BBEC-D88EA257E4EB}" type="pres">
      <dgm:prSet presAssocID="{93F11E3C-CEB5-4524-9D32-0D8CA74AB7CF}" presName="spNode" presStyleCnt="0"/>
      <dgm:spPr/>
    </dgm:pt>
    <dgm:pt modelId="{8695D2E8-16EB-4B4E-ABCE-59907CD40797}" type="pres">
      <dgm:prSet presAssocID="{467AC1FD-7DE7-4984-9900-5DEDFF960AB5}" presName="sibTrans" presStyleLbl="sibTrans1D1" presStyleIdx="5" presStyleCnt="9"/>
      <dgm:spPr/>
    </dgm:pt>
    <dgm:pt modelId="{C30E250E-DDEC-434C-AA74-49B5FAE0CF42}" type="pres">
      <dgm:prSet presAssocID="{F69AA6CD-A4A1-4002-9030-E32316F7BD03}" presName="node" presStyleLbl="node1" presStyleIdx="6" presStyleCnt="9" custScaleX="209016" custScaleY="127542" custRadScaleRad="99042" custRadScaleInc="12857">
        <dgm:presLayoutVars>
          <dgm:bulletEnabled val="1"/>
        </dgm:presLayoutVars>
      </dgm:prSet>
      <dgm:spPr/>
    </dgm:pt>
    <dgm:pt modelId="{67DB051A-9BAA-4251-90E6-2DBA87EB31C8}" type="pres">
      <dgm:prSet presAssocID="{F69AA6CD-A4A1-4002-9030-E32316F7BD03}" presName="spNode" presStyleCnt="0"/>
      <dgm:spPr/>
    </dgm:pt>
    <dgm:pt modelId="{C9A1359A-D8BF-49D1-B303-96FA9A50ED6E}" type="pres">
      <dgm:prSet presAssocID="{49DBBF52-3871-4C1E-9CDE-210943FD3702}" presName="sibTrans" presStyleLbl="sibTrans1D1" presStyleIdx="6" presStyleCnt="9"/>
      <dgm:spPr/>
    </dgm:pt>
    <dgm:pt modelId="{38C8AB18-72AE-4089-9EE5-C9EB2944CB37}" type="pres">
      <dgm:prSet presAssocID="{5D47676B-F738-42FA-B0AB-CD84B381E1B1}" presName="node" presStyleLbl="node1" presStyleIdx="7" presStyleCnt="9" custScaleX="161989" custScaleY="103635">
        <dgm:presLayoutVars>
          <dgm:bulletEnabled val="1"/>
        </dgm:presLayoutVars>
      </dgm:prSet>
      <dgm:spPr/>
    </dgm:pt>
    <dgm:pt modelId="{CEAC89DC-791F-4F29-B4E7-D7DFA017F0FD}" type="pres">
      <dgm:prSet presAssocID="{5D47676B-F738-42FA-B0AB-CD84B381E1B1}" presName="spNode" presStyleCnt="0"/>
      <dgm:spPr/>
    </dgm:pt>
    <dgm:pt modelId="{6F310AE6-990F-4502-B9D9-57D48708F52C}" type="pres">
      <dgm:prSet presAssocID="{6C066E6B-BD28-494F-A3EA-B9107868475F}" presName="sibTrans" presStyleLbl="sibTrans1D1" presStyleIdx="7" presStyleCnt="9"/>
      <dgm:spPr/>
    </dgm:pt>
    <dgm:pt modelId="{C0F2A527-D093-4468-A378-D9090C847EA4}" type="pres">
      <dgm:prSet presAssocID="{903EAB1B-2868-4121-9B4A-A6A55D1443C5}" presName="node" presStyleLbl="node1" presStyleIdx="8" presStyleCnt="9" custScaleX="164443" custScaleY="116241" custRadScaleRad="100624" custRadScaleInc="-15088">
        <dgm:presLayoutVars>
          <dgm:bulletEnabled val="1"/>
        </dgm:presLayoutVars>
      </dgm:prSet>
      <dgm:spPr/>
    </dgm:pt>
    <dgm:pt modelId="{E76CCF0A-8D72-437B-BAF0-5566E1E19742}" type="pres">
      <dgm:prSet presAssocID="{903EAB1B-2868-4121-9B4A-A6A55D1443C5}" presName="spNode" presStyleCnt="0"/>
      <dgm:spPr/>
    </dgm:pt>
    <dgm:pt modelId="{05E6E342-7E27-4881-BE69-01803366D424}" type="pres">
      <dgm:prSet presAssocID="{01F38387-6B1B-4379-8FE7-95F2E6A1E3C2}" presName="sibTrans" presStyleLbl="sibTrans1D1" presStyleIdx="8" presStyleCnt="9"/>
      <dgm:spPr/>
    </dgm:pt>
  </dgm:ptLst>
  <dgm:cxnLst>
    <dgm:cxn modelId="{2256D808-91B9-4FEF-AA5A-0D03D911CC14}" type="presOf" srcId="{DF28544B-EB21-47CB-BC6A-F25201022583}" destId="{6C95AD04-55B7-4247-84AC-0BA547272589}" srcOrd="0" destOrd="0" presId="urn:microsoft.com/office/officeart/2005/8/layout/cycle6"/>
    <dgm:cxn modelId="{1BE6EE0A-1425-4D3E-AFA0-6C6A242D8169}" srcId="{D1438D13-2272-4D3E-A2F2-681E5BC89AEC}" destId="{DF28544B-EB21-47CB-BC6A-F25201022583}" srcOrd="1" destOrd="0" parTransId="{DEDA3B23-8E6D-4948-AA4D-5A6A1E269522}" sibTransId="{424E9207-B37C-4003-B6B4-EE41F2356850}"/>
    <dgm:cxn modelId="{859BB50F-66AB-4BA5-B7AC-AF59A318ADC1}" srcId="{D1438D13-2272-4D3E-A2F2-681E5BC89AEC}" destId="{DE5D62A7-37E6-431F-80BA-985F290242B8}" srcOrd="0" destOrd="0" parTransId="{EAA14E9E-FABE-480C-8CFC-DD5D547FBA2D}" sibTransId="{3DEC4C3A-D2CF-437A-9837-FB1F3D09B726}"/>
    <dgm:cxn modelId="{53721111-EA5E-4A3B-A85D-68FD0EEBC235}" type="presOf" srcId="{85FD75BB-6367-4C6A-B9D7-B42ECDEAF7D2}" destId="{0139E3CA-4D69-491B-ADCE-0F9C136ADB69}" srcOrd="0" destOrd="0" presId="urn:microsoft.com/office/officeart/2005/8/layout/cycle6"/>
    <dgm:cxn modelId="{83CEB61C-BA05-4315-941B-12D3B7AE8505}" type="presOf" srcId="{DE5D62A7-37E6-431F-80BA-985F290242B8}" destId="{0B70C346-89E6-4F54-B439-C8029EF71A5B}" srcOrd="0" destOrd="0" presId="urn:microsoft.com/office/officeart/2005/8/layout/cycle6"/>
    <dgm:cxn modelId="{74BB171F-27C8-4040-8A95-61B66E7C74A7}" type="presOf" srcId="{F69AA6CD-A4A1-4002-9030-E32316F7BD03}" destId="{C30E250E-DDEC-434C-AA74-49B5FAE0CF42}" srcOrd="0" destOrd="0" presId="urn:microsoft.com/office/officeart/2005/8/layout/cycle6"/>
    <dgm:cxn modelId="{EFD1EB21-33F7-46D0-B2F0-7D8DA14D15C8}" type="presOf" srcId="{5D47676B-F738-42FA-B0AB-CD84B381E1B1}" destId="{38C8AB18-72AE-4089-9EE5-C9EB2944CB37}" srcOrd="0" destOrd="0" presId="urn:microsoft.com/office/officeart/2005/8/layout/cycle6"/>
    <dgm:cxn modelId="{852D4D2A-DA0A-4023-B103-2098FAC4BD4A}" type="presOf" srcId="{424E9207-B37C-4003-B6B4-EE41F2356850}" destId="{6AD5704B-D967-46E5-B62F-DA9DA8697C7B}" srcOrd="0" destOrd="0" presId="urn:microsoft.com/office/officeart/2005/8/layout/cycle6"/>
    <dgm:cxn modelId="{C8888E2A-63F2-4720-B8D4-F7D29F8FC6C8}" srcId="{D1438D13-2272-4D3E-A2F2-681E5BC89AEC}" destId="{903EAB1B-2868-4121-9B4A-A6A55D1443C5}" srcOrd="8" destOrd="0" parTransId="{BA65258E-4B30-4B5C-8EAB-E8701CDC0859}" sibTransId="{01F38387-6B1B-4379-8FE7-95F2E6A1E3C2}"/>
    <dgm:cxn modelId="{175FD02D-FAA4-47DB-A99D-957E8E58E67A}" type="presOf" srcId="{49DBBF52-3871-4C1E-9CDE-210943FD3702}" destId="{C9A1359A-D8BF-49D1-B303-96FA9A50ED6E}" srcOrd="0" destOrd="0" presId="urn:microsoft.com/office/officeart/2005/8/layout/cycle6"/>
    <dgm:cxn modelId="{F73DDF33-67DC-4C15-BFDA-2FF6A6F3A41E}" type="presOf" srcId="{91E4A64D-20DA-4C0C-B8AF-87462EEDBA86}" destId="{4E3A0A7C-41F8-4177-ACBF-3C1868A5F936}" srcOrd="0" destOrd="0" presId="urn:microsoft.com/office/officeart/2005/8/layout/cycle6"/>
    <dgm:cxn modelId="{24BA3F3F-114E-425A-BAD2-F61C98677B40}" type="presOf" srcId="{94AEBCD2-FC9D-43B1-A89B-CF1A0C54B64E}" destId="{B7645F11-42A1-40D7-A9CE-D7208E3A80A2}" srcOrd="0" destOrd="0" presId="urn:microsoft.com/office/officeart/2005/8/layout/cycle6"/>
    <dgm:cxn modelId="{EBC3105F-5AC6-4D6C-8008-816028E154FD}" srcId="{D1438D13-2272-4D3E-A2F2-681E5BC89AEC}" destId="{4ABA4E54-19FD-4BE5-8E1E-76811BCCD517}" srcOrd="2" destOrd="0" parTransId="{D161E1CA-B095-4158-9189-A27851B3CDD8}" sibTransId="{91E4A64D-20DA-4C0C-B8AF-87462EEDBA86}"/>
    <dgm:cxn modelId="{5997C369-C0B6-4EF3-84DA-1F6893DCF38E}" srcId="{D1438D13-2272-4D3E-A2F2-681E5BC89AEC}" destId="{5D47676B-F738-42FA-B0AB-CD84B381E1B1}" srcOrd="7" destOrd="0" parTransId="{0FB6B58D-111C-44A6-A8FD-5D8833CDE868}" sibTransId="{6C066E6B-BD28-494F-A3EA-B9107868475F}"/>
    <dgm:cxn modelId="{65059877-4135-4B32-B827-5FB8A0201745}" srcId="{D1438D13-2272-4D3E-A2F2-681E5BC89AEC}" destId="{406470A2-CF53-47D4-82CD-87F0FD31C0F2}" srcOrd="3" destOrd="0" parTransId="{18BB77CA-F6FE-4327-8574-DCC5CDDD0D43}" sibTransId="{85FD75BB-6367-4C6A-B9D7-B42ECDEAF7D2}"/>
    <dgm:cxn modelId="{4447B878-EFDE-4C55-AB91-0377971C74F4}" type="presOf" srcId="{3DEC4C3A-D2CF-437A-9837-FB1F3D09B726}" destId="{0572E8BB-2135-478D-85D9-514C371E4AEE}" srcOrd="0" destOrd="0" presId="urn:microsoft.com/office/officeart/2005/8/layout/cycle6"/>
    <dgm:cxn modelId="{F6B6765A-BC8D-4F47-8BF3-E26C0F235B02}" type="presOf" srcId="{467AC1FD-7DE7-4984-9900-5DEDFF960AB5}" destId="{8695D2E8-16EB-4B4E-ABCE-59907CD40797}" srcOrd="0" destOrd="0" presId="urn:microsoft.com/office/officeart/2005/8/layout/cycle6"/>
    <dgm:cxn modelId="{1CD1677B-AE57-409F-B347-7920FA73DE84}" type="presOf" srcId="{93F11E3C-CEB5-4524-9D32-0D8CA74AB7CF}" destId="{9BE6EC97-EDD5-44E5-80DB-26FCC539F847}" srcOrd="0" destOrd="0" presId="urn:microsoft.com/office/officeart/2005/8/layout/cycle6"/>
    <dgm:cxn modelId="{0F3E4A88-1BC2-4003-9038-AFD4DCC6F423}" srcId="{D1438D13-2272-4D3E-A2F2-681E5BC89AEC}" destId="{93F11E3C-CEB5-4524-9D32-0D8CA74AB7CF}" srcOrd="5" destOrd="0" parTransId="{252F3536-CADC-47FE-9AA5-8A29D45E3046}" sibTransId="{467AC1FD-7DE7-4984-9900-5DEDFF960AB5}"/>
    <dgm:cxn modelId="{29D4A893-8B2C-4BF1-A3CB-4B663025DA57}" type="presOf" srcId="{4ABA4E54-19FD-4BE5-8E1E-76811BCCD517}" destId="{5FF691A1-9E5C-4EB1-8D48-ED499BBDDB91}" srcOrd="0" destOrd="0" presId="urn:microsoft.com/office/officeart/2005/8/layout/cycle6"/>
    <dgm:cxn modelId="{3F9B6F95-3AA2-46A6-B829-A532856D85E5}" srcId="{D1438D13-2272-4D3E-A2F2-681E5BC89AEC}" destId="{F69AA6CD-A4A1-4002-9030-E32316F7BD03}" srcOrd="6" destOrd="0" parTransId="{C1AFB1B1-124D-42CE-8DBA-46BEED91E360}" sibTransId="{49DBBF52-3871-4C1E-9CDE-210943FD3702}"/>
    <dgm:cxn modelId="{457057AE-164E-4144-B113-14C273B08C2D}" type="presOf" srcId="{903EAB1B-2868-4121-9B4A-A6A55D1443C5}" destId="{C0F2A527-D093-4468-A378-D9090C847EA4}" srcOrd="0" destOrd="0" presId="urn:microsoft.com/office/officeart/2005/8/layout/cycle6"/>
    <dgm:cxn modelId="{79C29CAF-F8DE-4EBA-AE84-E1AE31FBC660}" type="presOf" srcId="{406470A2-CF53-47D4-82CD-87F0FD31C0F2}" destId="{9905C4BB-94EB-437A-B71F-102525561C77}" srcOrd="0" destOrd="0" presId="urn:microsoft.com/office/officeart/2005/8/layout/cycle6"/>
    <dgm:cxn modelId="{A2BAB5B5-E34D-48A4-8DC9-8768EA60D667}" type="presOf" srcId="{77E676B2-4EF9-416E-A816-E463DF2EC80A}" destId="{E8B50898-EB92-4D07-B6D1-0A4DC4F09BF0}" srcOrd="0" destOrd="0" presId="urn:microsoft.com/office/officeart/2005/8/layout/cycle6"/>
    <dgm:cxn modelId="{0E76F2CD-F9CD-4F29-A4F1-9D7B854DAEE1}" type="presOf" srcId="{D1438D13-2272-4D3E-A2F2-681E5BC89AEC}" destId="{2399B38D-6207-442D-9A7E-164ECAFE9C99}" srcOrd="0" destOrd="0" presId="urn:microsoft.com/office/officeart/2005/8/layout/cycle6"/>
    <dgm:cxn modelId="{F64137E1-9910-420E-8C35-F72AE985BE37}" srcId="{D1438D13-2272-4D3E-A2F2-681E5BC89AEC}" destId="{77E676B2-4EF9-416E-A816-E463DF2EC80A}" srcOrd="4" destOrd="0" parTransId="{7B410688-A24F-40A4-B3A1-B30C13F12E35}" sibTransId="{94AEBCD2-FC9D-43B1-A89B-CF1A0C54B64E}"/>
    <dgm:cxn modelId="{6B1FFAED-05B3-4789-B298-BDCAF1769768}" type="presOf" srcId="{01F38387-6B1B-4379-8FE7-95F2E6A1E3C2}" destId="{05E6E342-7E27-4881-BE69-01803366D424}" srcOrd="0" destOrd="0" presId="urn:microsoft.com/office/officeart/2005/8/layout/cycle6"/>
    <dgm:cxn modelId="{B20C0CF0-5E9C-4544-8F9F-EE9FCA139885}" type="presOf" srcId="{6C066E6B-BD28-494F-A3EA-B9107868475F}" destId="{6F310AE6-990F-4502-B9D9-57D48708F52C}" srcOrd="0" destOrd="0" presId="urn:microsoft.com/office/officeart/2005/8/layout/cycle6"/>
    <dgm:cxn modelId="{AF54985E-2D76-4165-8E84-2CFB152A12A5}" type="presParOf" srcId="{2399B38D-6207-442D-9A7E-164ECAFE9C99}" destId="{0B70C346-89E6-4F54-B439-C8029EF71A5B}" srcOrd="0" destOrd="0" presId="urn:microsoft.com/office/officeart/2005/8/layout/cycle6"/>
    <dgm:cxn modelId="{DFD83AA5-93BB-46AC-AC97-968691EE7609}" type="presParOf" srcId="{2399B38D-6207-442D-9A7E-164ECAFE9C99}" destId="{64B306FE-0757-4302-B825-6E9A9834F3F8}" srcOrd="1" destOrd="0" presId="urn:microsoft.com/office/officeart/2005/8/layout/cycle6"/>
    <dgm:cxn modelId="{66CE0CF6-8D08-4E7E-9C9B-DF7651100FD2}" type="presParOf" srcId="{2399B38D-6207-442D-9A7E-164ECAFE9C99}" destId="{0572E8BB-2135-478D-85D9-514C371E4AEE}" srcOrd="2" destOrd="0" presId="urn:microsoft.com/office/officeart/2005/8/layout/cycle6"/>
    <dgm:cxn modelId="{78C8BCC9-113F-4072-9029-91698407825F}" type="presParOf" srcId="{2399B38D-6207-442D-9A7E-164ECAFE9C99}" destId="{6C95AD04-55B7-4247-84AC-0BA547272589}" srcOrd="3" destOrd="0" presId="urn:microsoft.com/office/officeart/2005/8/layout/cycle6"/>
    <dgm:cxn modelId="{D61FC3B3-0B95-4A81-A75B-CA951636EF2E}" type="presParOf" srcId="{2399B38D-6207-442D-9A7E-164ECAFE9C99}" destId="{E2D93D37-4BE4-441D-BB51-6C86E90BD64C}" srcOrd="4" destOrd="0" presId="urn:microsoft.com/office/officeart/2005/8/layout/cycle6"/>
    <dgm:cxn modelId="{368F95F5-CF82-4440-B20F-F40948E3C16E}" type="presParOf" srcId="{2399B38D-6207-442D-9A7E-164ECAFE9C99}" destId="{6AD5704B-D967-46E5-B62F-DA9DA8697C7B}" srcOrd="5" destOrd="0" presId="urn:microsoft.com/office/officeart/2005/8/layout/cycle6"/>
    <dgm:cxn modelId="{FA81F599-A984-4149-8910-7E803EB720B4}" type="presParOf" srcId="{2399B38D-6207-442D-9A7E-164ECAFE9C99}" destId="{5FF691A1-9E5C-4EB1-8D48-ED499BBDDB91}" srcOrd="6" destOrd="0" presId="urn:microsoft.com/office/officeart/2005/8/layout/cycle6"/>
    <dgm:cxn modelId="{7FC51699-77CB-41E8-A540-712FC839FD21}" type="presParOf" srcId="{2399B38D-6207-442D-9A7E-164ECAFE9C99}" destId="{30C7813E-9427-4DDF-AE11-D29DE017BB86}" srcOrd="7" destOrd="0" presId="urn:microsoft.com/office/officeart/2005/8/layout/cycle6"/>
    <dgm:cxn modelId="{3FC23D1B-6B60-4E27-935E-0BA9BD8F91D5}" type="presParOf" srcId="{2399B38D-6207-442D-9A7E-164ECAFE9C99}" destId="{4E3A0A7C-41F8-4177-ACBF-3C1868A5F936}" srcOrd="8" destOrd="0" presId="urn:microsoft.com/office/officeart/2005/8/layout/cycle6"/>
    <dgm:cxn modelId="{135ABAD1-0E9F-4377-A9F2-F16D53F084E6}" type="presParOf" srcId="{2399B38D-6207-442D-9A7E-164ECAFE9C99}" destId="{9905C4BB-94EB-437A-B71F-102525561C77}" srcOrd="9" destOrd="0" presId="urn:microsoft.com/office/officeart/2005/8/layout/cycle6"/>
    <dgm:cxn modelId="{265C2FD1-2AB3-4A49-A4DD-5F590638F033}" type="presParOf" srcId="{2399B38D-6207-442D-9A7E-164ECAFE9C99}" destId="{1DF24591-7D22-4B43-A2BA-BA9B29948FCF}" srcOrd="10" destOrd="0" presId="urn:microsoft.com/office/officeart/2005/8/layout/cycle6"/>
    <dgm:cxn modelId="{485B75CD-E8F0-4114-AB4C-52142FF17DCD}" type="presParOf" srcId="{2399B38D-6207-442D-9A7E-164ECAFE9C99}" destId="{0139E3CA-4D69-491B-ADCE-0F9C136ADB69}" srcOrd="11" destOrd="0" presId="urn:microsoft.com/office/officeart/2005/8/layout/cycle6"/>
    <dgm:cxn modelId="{F8050A2C-1B89-4C75-8BC3-9035E3F813D6}" type="presParOf" srcId="{2399B38D-6207-442D-9A7E-164ECAFE9C99}" destId="{E8B50898-EB92-4D07-B6D1-0A4DC4F09BF0}" srcOrd="12" destOrd="0" presId="urn:microsoft.com/office/officeart/2005/8/layout/cycle6"/>
    <dgm:cxn modelId="{E4D1D360-0FCD-45BE-BC87-43DE47579B23}" type="presParOf" srcId="{2399B38D-6207-442D-9A7E-164ECAFE9C99}" destId="{C2BAAFA9-F9EA-4B36-9968-F683EAA48C5D}" srcOrd="13" destOrd="0" presId="urn:microsoft.com/office/officeart/2005/8/layout/cycle6"/>
    <dgm:cxn modelId="{B0EC9B64-4B16-4492-B5EA-CD35C4EF2C0A}" type="presParOf" srcId="{2399B38D-6207-442D-9A7E-164ECAFE9C99}" destId="{B7645F11-42A1-40D7-A9CE-D7208E3A80A2}" srcOrd="14" destOrd="0" presId="urn:microsoft.com/office/officeart/2005/8/layout/cycle6"/>
    <dgm:cxn modelId="{657A9E88-CFB1-4769-88AE-0729A0BFD7FC}" type="presParOf" srcId="{2399B38D-6207-442D-9A7E-164ECAFE9C99}" destId="{9BE6EC97-EDD5-44E5-80DB-26FCC539F847}" srcOrd="15" destOrd="0" presId="urn:microsoft.com/office/officeart/2005/8/layout/cycle6"/>
    <dgm:cxn modelId="{6FCC6B86-6528-4103-AFBD-C1828A24E626}" type="presParOf" srcId="{2399B38D-6207-442D-9A7E-164ECAFE9C99}" destId="{02F6B33C-C7FE-4C3E-BBEC-D88EA257E4EB}" srcOrd="16" destOrd="0" presId="urn:microsoft.com/office/officeart/2005/8/layout/cycle6"/>
    <dgm:cxn modelId="{22C81804-B9BD-4708-9EDC-7896261497C4}" type="presParOf" srcId="{2399B38D-6207-442D-9A7E-164ECAFE9C99}" destId="{8695D2E8-16EB-4B4E-ABCE-59907CD40797}" srcOrd="17" destOrd="0" presId="urn:microsoft.com/office/officeart/2005/8/layout/cycle6"/>
    <dgm:cxn modelId="{335EFDB4-55D7-4774-88F2-C25A5D516AFE}" type="presParOf" srcId="{2399B38D-6207-442D-9A7E-164ECAFE9C99}" destId="{C30E250E-DDEC-434C-AA74-49B5FAE0CF42}" srcOrd="18" destOrd="0" presId="urn:microsoft.com/office/officeart/2005/8/layout/cycle6"/>
    <dgm:cxn modelId="{BFBF62CB-8500-4784-AC3C-0DCFF23CF2FF}" type="presParOf" srcId="{2399B38D-6207-442D-9A7E-164ECAFE9C99}" destId="{67DB051A-9BAA-4251-90E6-2DBA87EB31C8}" srcOrd="19" destOrd="0" presId="urn:microsoft.com/office/officeart/2005/8/layout/cycle6"/>
    <dgm:cxn modelId="{E4A4CA5F-A905-44EB-B90D-2C42F7C7A451}" type="presParOf" srcId="{2399B38D-6207-442D-9A7E-164ECAFE9C99}" destId="{C9A1359A-D8BF-49D1-B303-96FA9A50ED6E}" srcOrd="20" destOrd="0" presId="urn:microsoft.com/office/officeart/2005/8/layout/cycle6"/>
    <dgm:cxn modelId="{68014BFA-4A98-46A5-8A5F-8CECD3984AE9}" type="presParOf" srcId="{2399B38D-6207-442D-9A7E-164ECAFE9C99}" destId="{38C8AB18-72AE-4089-9EE5-C9EB2944CB37}" srcOrd="21" destOrd="0" presId="urn:microsoft.com/office/officeart/2005/8/layout/cycle6"/>
    <dgm:cxn modelId="{2CF9A795-E9D5-4E55-9332-D6A1A44745C2}" type="presParOf" srcId="{2399B38D-6207-442D-9A7E-164ECAFE9C99}" destId="{CEAC89DC-791F-4F29-B4E7-D7DFA017F0FD}" srcOrd="22" destOrd="0" presId="urn:microsoft.com/office/officeart/2005/8/layout/cycle6"/>
    <dgm:cxn modelId="{DE759474-B8BA-432B-9809-4EC8C0ECE55E}" type="presParOf" srcId="{2399B38D-6207-442D-9A7E-164ECAFE9C99}" destId="{6F310AE6-990F-4502-B9D9-57D48708F52C}" srcOrd="23" destOrd="0" presId="urn:microsoft.com/office/officeart/2005/8/layout/cycle6"/>
    <dgm:cxn modelId="{8162CB82-B756-4445-8791-E9E5F202318B}" type="presParOf" srcId="{2399B38D-6207-442D-9A7E-164ECAFE9C99}" destId="{C0F2A527-D093-4468-A378-D9090C847EA4}" srcOrd="24" destOrd="0" presId="urn:microsoft.com/office/officeart/2005/8/layout/cycle6"/>
    <dgm:cxn modelId="{750D89A2-CEC7-46D9-B8E6-6CADA83BB256}" type="presParOf" srcId="{2399B38D-6207-442D-9A7E-164ECAFE9C99}" destId="{E76CCF0A-8D72-437B-BAF0-5566E1E19742}" srcOrd="25" destOrd="0" presId="urn:microsoft.com/office/officeart/2005/8/layout/cycle6"/>
    <dgm:cxn modelId="{B597FDA1-365C-44A9-94AA-73C5A80ABE64}" type="presParOf" srcId="{2399B38D-6207-442D-9A7E-164ECAFE9C99}" destId="{05E6E342-7E27-4881-BE69-01803366D424}" srcOrd="26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4E7888-6B82-4C69-8FCE-97604AC84215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32DC09A3-F890-43FC-9D50-E6B901B2CE80}">
      <dgm:prSet phldrT="[Текст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Daimler Benz and Chrysler (1998)</a:t>
          </a:r>
          <a:endParaRPr lang="ru-RU" dirty="0">
            <a:solidFill>
              <a:schemeClr val="tx1"/>
            </a:solidFill>
          </a:endParaRPr>
        </a:p>
      </dgm:t>
    </dgm:pt>
    <dgm:pt modelId="{DF076533-2710-4866-B2B6-5075818D3C93}" type="parTrans" cxnId="{BED60807-E147-40CC-AB6B-A23B3EE8111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5C66DD4-5EDD-4EA5-8DE1-BEC0219C7811}" type="sibTrans" cxnId="{BED60807-E147-40CC-AB6B-A23B3EE8111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78452FCE-2946-478B-A148-14A149E18CA0}">
      <dgm:prSet phldrT="[Текст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Bank of America and Merrill Lynch (2009)</a:t>
          </a:r>
          <a:endParaRPr lang="ru-RU" dirty="0">
            <a:solidFill>
              <a:schemeClr val="tx1"/>
            </a:solidFill>
          </a:endParaRPr>
        </a:p>
      </dgm:t>
    </dgm:pt>
    <dgm:pt modelId="{02E3A8D1-0A4E-4B1E-A9FB-DB0A877E9B96}" type="parTrans" cxnId="{F246ABAE-9FAF-4854-838F-251CAE01CFD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A8DDBDD-B62C-4268-9500-AEFA284B6BC6}" type="sibTrans" cxnId="{F246ABAE-9FAF-4854-838F-251CAE01CFD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54695B7-0531-4668-A062-46FAC666D9BC}">
      <dgm:prSet phldrT="[Текст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Volvo and Renault (1993) </a:t>
          </a:r>
          <a:endParaRPr lang="ru-RU" dirty="0">
            <a:solidFill>
              <a:schemeClr val="tx1"/>
            </a:solidFill>
          </a:endParaRPr>
        </a:p>
      </dgm:t>
    </dgm:pt>
    <dgm:pt modelId="{03C4C8CA-4CD3-4D69-99A2-7DA1B4BBB5DF}" type="parTrans" cxnId="{D0C4D7E6-4C36-4B45-9918-221F961F1EC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B05454F-CE8A-44FF-A43F-9C7F0C4C3BD5}" type="sibTrans" cxnId="{D0C4D7E6-4C36-4B45-9918-221F961F1EC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46CAB10-3515-4D17-9AA3-CDBD09B29825}" type="pres">
      <dgm:prSet presAssocID="{E84E7888-6B82-4C69-8FCE-97604AC84215}" presName="linear" presStyleCnt="0">
        <dgm:presLayoutVars>
          <dgm:dir/>
          <dgm:animLvl val="lvl"/>
          <dgm:resizeHandles val="exact"/>
        </dgm:presLayoutVars>
      </dgm:prSet>
      <dgm:spPr/>
    </dgm:pt>
    <dgm:pt modelId="{3BE2F833-4CB0-43E5-B10E-5D968DFAA06A}" type="pres">
      <dgm:prSet presAssocID="{32DC09A3-F890-43FC-9D50-E6B901B2CE80}" presName="parentLin" presStyleCnt="0"/>
      <dgm:spPr/>
    </dgm:pt>
    <dgm:pt modelId="{F8266AA6-0546-4515-B0F2-D6F6C63EF9A7}" type="pres">
      <dgm:prSet presAssocID="{32DC09A3-F890-43FC-9D50-E6B901B2CE80}" presName="parentLeftMargin" presStyleLbl="node1" presStyleIdx="0" presStyleCnt="3"/>
      <dgm:spPr/>
    </dgm:pt>
    <dgm:pt modelId="{D2E9818B-D52B-4CC7-9838-BE75B9C6E887}" type="pres">
      <dgm:prSet presAssocID="{32DC09A3-F890-43FC-9D50-E6B901B2CE80}" presName="parentText" presStyleLbl="node1" presStyleIdx="0" presStyleCnt="3" custScaleX="124694">
        <dgm:presLayoutVars>
          <dgm:chMax val="0"/>
          <dgm:bulletEnabled val="1"/>
        </dgm:presLayoutVars>
      </dgm:prSet>
      <dgm:spPr/>
    </dgm:pt>
    <dgm:pt modelId="{6EEEC498-E207-4DD0-AE2D-9F84418AA476}" type="pres">
      <dgm:prSet presAssocID="{32DC09A3-F890-43FC-9D50-E6B901B2CE80}" presName="negativeSpace" presStyleCnt="0"/>
      <dgm:spPr/>
    </dgm:pt>
    <dgm:pt modelId="{79A055FF-78C7-4305-BF85-A8142C09B5E5}" type="pres">
      <dgm:prSet presAssocID="{32DC09A3-F890-43FC-9D50-E6B901B2CE80}" presName="childText" presStyleLbl="conFgAcc1" presStyleIdx="0" presStyleCnt="3">
        <dgm:presLayoutVars>
          <dgm:bulletEnabled val="1"/>
        </dgm:presLayoutVars>
      </dgm:prSet>
      <dgm:spPr/>
    </dgm:pt>
    <dgm:pt modelId="{8EE14A85-3AF6-4859-9B7D-780421EF6C3A}" type="pres">
      <dgm:prSet presAssocID="{95C66DD4-5EDD-4EA5-8DE1-BEC0219C7811}" presName="spaceBetweenRectangles" presStyleCnt="0"/>
      <dgm:spPr/>
    </dgm:pt>
    <dgm:pt modelId="{B62D2BB4-43A5-4F52-8A40-5ADDA5353CDE}" type="pres">
      <dgm:prSet presAssocID="{78452FCE-2946-478B-A148-14A149E18CA0}" presName="parentLin" presStyleCnt="0"/>
      <dgm:spPr/>
    </dgm:pt>
    <dgm:pt modelId="{3A50B7E2-F147-4588-9917-E617E1571510}" type="pres">
      <dgm:prSet presAssocID="{78452FCE-2946-478B-A148-14A149E18CA0}" presName="parentLeftMargin" presStyleLbl="node1" presStyleIdx="0" presStyleCnt="3"/>
      <dgm:spPr/>
    </dgm:pt>
    <dgm:pt modelId="{4D3923CA-78A6-47E1-B319-0AB6610A59EE}" type="pres">
      <dgm:prSet presAssocID="{78452FCE-2946-478B-A148-14A149E18CA0}" presName="parentText" presStyleLbl="node1" presStyleIdx="1" presStyleCnt="3" custScaleX="121173" custLinFactNeighborX="11710" custLinFactNeighborY="13828">
        <dgm:presLayoutVars>
          <dgm:chMax val="0"/>
          <dgm:bulletEnabled val="1"/>
        </dgm:presLayoutVars>
      </dgm:prSet>
      <dgm:spPr/>
    </dgm:pt>
    <dgm:pt modelId="{FF34E6E3-41C8-4E11-BFC4-D2CCD2EECC05}" type="pres">
      <dgm:prSet presAssocID="{78452FCE-2946-478B-A148-14A149E18CA0}" presName="negativeSpace" presStyleCnt="0"/>
      <dgm:spPr/>
    </dgm:pt>
    <dgm:pt modelId="{9780D9B2-A1AA-49B3-B1B9-001103B3BBEE}" type="pres">
      <dgm:prSet presAssocID="{78452FCE-2946-478B-A148-14A149E18CA0}" presName="childText" presStyleLbl="conFgAcc1" presStyleIdx="1" presStyleCnt="3">
        <dgm:presLayoutVars>
          <dgm:bulletEnabled val="1"/>
        </dgm:presLayoutVars>
      </dgm:prSet>
      <dgm:spPr/>
    </dgm:pt>
    <dgm:pt modelId="{0B65058B-1F58-41F3-BAE4-663456FAE0AD}" type="pres">
      <dgm:prSet presAssocID="{6A8DDBDD-B62C-4268-9500-AEFA284B6BC6}" presName="spaceBetweenRectangles" presStyleCnt="0"/>
      <dgm:spPr/>
    </dgm:pt>
    <dgm:pt modelId="{3E12EBA9-7A99-4198-A522-998A4ED15732}" type="pres">
      <dgm:prSet presAssocID="{454695B7-0531-4668-A062-46FAC666D9BC}" presName="parentLin" presStyleCnt="0"/>
      <dgm:spPr/>
    </dgm:pt>
    <dgm:pt modelId="{4DBCDC55-4412-4DC4-8BA5-8975E0F6B487}" type="pres">
      <dgm:prSet presAssocID="{454695B7-0531-4668-A062-46FAC666D9BC}" presName="parentLeftMargin" presStyleLbl="node1" presStyleIdx="1" presStyleCnt="3"/>
      <dgm:spPr/>
    </dgm:pt>
    <dgm:pt modelId="{D55E6677-D1C6-47CA-ABE1-6758FD925E0E}" type="pres">
      <dgm:prSet presAssocID="{454695B7-0531-4668-A062-46FAC666D9BC}" presName="parentText" presStyleLbl="node1" presStyleIdx="2" presStyleCnt="3" custScaleX="123776">
        <dgm:presLayoutVars>
          <dgm:chMax val="0"/>
          <dgm:bulletEnabled val="1"/>
        </dgm:presLayoutVars>
      </dgm:prSet>
      <dgm:spPr/>
    </dgm:pt>
    <dgm:pt modelId="{9548336D-43AC-4925-981D-451B619267DF}" type="pres">
      <dgm:prSet presAssocID="{454695B7-0531-4668-A062-46FAC666D9BC}" presName="negativeSpace" presStyleCnt="0"/>
      <dgm:spPr/>
    </dgm:pt>
    <dgm:pt modelId="{7AEAD3D6-1685-4DA8-A6CA-1B640D5CB8F7}" type="pres">
      <dgm:prSet presAssocID="{454695B7-0531-4668-A062-46FAC666D9B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ED60807-E147-40CC-AB6B-A23B3EE8111A}" srcId="{E84E7888-6B82-4C69-8FCE-97604AC84215}" destId="{32DC09A3-F890-43FC-9D50-E6B901B2CE80}" srcOrd="0" destOrd="0" parTransId="{DF076533-2710-4866-B2B6-5075818D3C93}" sibTransId="{95C66DD4-5EDD-4EA5-8DE1-BEC0219C7811}"/>
    <dgm:cxn modelId="{9F628639-97E9-4FBD-8BEB-3834DC8D023A}" type="presOf" srcId="{78452FCE-2946-478B-A148-14A149E18CA0}" destId="{4D3923CA-78A6-47E1-B319-0AB6610A59EE}" srcOrd="1" destOrd="0" presId="urn:microsoft.com/office/officeart/2005/8/layout/list1"/>
    <dgm:cxn modelId="{9292943F-E191-46BE-95AA-5D642C3DF4AA}" type="presOf" srcId="{454695B7-0531-4668-A062-46FAC666D9BC}" destId="{4DBCDC55-4412-4DC4-8BA5-8975E0F6B487}" srcOrd="0" destOrd="0" presId="urn:microsoft.com/office/officeart/2005/8/layout/list1"/>
    <dgm:cxn modelId="{B106755B-CDF3-4EAE-AB59-B58AB2DBF3F1}" type="presOf" srcId="{32DC09A3-F890-43FC-9D50-E6B901B2CE80}" destId="{F8266AA6-0546-4515-B0F2-D6F6C63EF9A7}" srcOrd="0" destOrd="0" presId="urn:microsoft.com/office/officeart/2005/8/layout/list1"/>
    <dgm:cxn modelId="{9D26396A-16D1-4934-90C7-3CD6730CCD34}" type="presOf" srcId="{E84E7888-6B82-4C69-8FCE-97604AC84215}" destId="{A46CAB10-3515-4D17-9AA3-CDBD09B29825}" srcOrd="0" destOrd="0" presId="urn:microsoft.com/office/officeart/2005/8/layout/list1"/>
    <dgm:cxn modelId="{0813704F-783A-4C7F-9B54-E53FB54F07A8}" type="presOf" srcId="{32DC09A3-F890-43FC-9D50-E6B901B2CE80}" destId="{D2E9818B-D52B-4CC7-9838-BE75B9C6E887}" srcOrd="1" destOrd="0" presId="urn:microsoft.com/office/officeart/2005/8/layout/list1"/>
    <dgm:cxn modelId="{0FDDA4A7-7241-445C-A440-A891F82DC2E3}" type="presOf" srcId="{454695B7-0531-4668-A062-46FAC666D9BC}" destId="{D55E6677-D1C6-47CA-ABE1-6758FD925E0E}" srcOrd="1" destOrd="0" presId="urn:microsoft.com/office/officeart/2005/8/layout/list1"/>
    <dgm:cxn modelId="{F246ABAE-9FAF-4854-838F-251CAE01CFDB}" srcId="{E84E7888-6B82-4C69-8FCE-97604AC84215}" destId="{78452FCE-2946-478B-A148-14A149E18CA0}" srcOrd="1" destOrd="0" parTransId="{02E3A8D1-0A4E-4B1E-A9FB-DB0A877E9B96}" sibTransId="{6A8DDBDD-B62C-4268-9500-AEFA284B6BC6}"/>
    <dgm:cxn modelId="{8371B2CE-79C1-4EAF-89A1-8E277622B4E6}" type="presOf" srcId="{78452FCE-2946-478B-A148-14A149E18CA0}" destId="{3A50B7E2-F147-4588-9917-E617E1571510}" srcOrd="0" destOrd="0" presId="urn:microsoft.com/office/officeart/2005/8/layout/list1"/>
    <dgm:cxn modelId="{D0C4D7E6-4C36-4B45-9918-221F961F1EC4}" srcId="{E84E7888-6B82-4C69-8FCE-97604AC84215}" destId="{454695B7-0531-4668-A062-46FAC666D9BC}" srcOrd="2" destOrd="0" parTransId="{03C4C8CA-4CD3-4D69-99A2-7DA1B4BBB5DF}" sibTransId="{DB05454F-CE8A-44FF-A43F-9C7F0C4C3BD5}"/>
    <dgm:cxn modelId="{3D645080-61A1-4E52-88DE-9D104B7ABC61}" type="presParOf" srcId="{A46CAB10-3515-4D17-9AA3-CDBD09B29825}" destId="{3BE2F833-4CB0-43E5-B10E-5D968DFAA06A}" srcOrd="0" destOrd="0" presId="urn:microsoft.com/office/officeart/2005/8/layout/list1"/>
    <dgm:cxn modelId="{342C6C02-E790-4ABC-BC9D-AD82F1AD02E5}" type="presParOf" srcId="{3BE2F833-4CB0-43E5-B10E-5D968DFAA06A}" destId="{F8266AA6-0546-4515-B0F2-D6F6C63EF9A7}" srcOrd="0" destOrd="0" presId="urn:microsoft.com/office/officeart/2005/8/layout/list1"/>
    <dgm:cxn modelId="{B094D3D1-0B58-4587-8FA9-1EB323BF86F1}" type="presParOf" srcId="{3BE2F833-4CB0-43E5-B10E-5D968DFAA06A}" destId="{D2E9818B-D52B-4CC7-9838-BE75B9C6E887}" srcOrd="1" destOrd="0" presId="urn:microsoft.com/office/officeart/2005/8/layout/list1"/>
    <dgm:cxn modelId="{C5311DFD-AAD5-4F27-8E60-C6B20B9AFC75}" type="presParOf" srcId="{A46CAB10-3515-4D17-9AA3-CDBD09B29825}" destId="{6EEEC498-E207-4DD0-AE2D-9F84418AA476}" srcOrd="1" destOrd="0" presId="urn:microsoft.com/office/officeart/2005/8/layout/list1"/>
    <dgm:cxn modelId="{4C8D4843-944A-444A-8D7A-2161F9A92A8E}" type="presParOf" srcId="{A46CAB10-3515-4D17-9AA3-CDBD09B29825}" destId="{79A055FF-78C7-4305-BF85-A8142C09B5E5}" srcOrd="2" destOrd="0" presId="urn:microsoft.com/office/officeart/2005/8/layout/list1"/>
    <dgm:cxn modelId="{E1788797-9B5F-481D-9431-52381C3D337A}" type="presParOf" srcId="{A46CAB10-3515-4D17-9AA3-CDBD09B29825}" destId="{8EE14A85-3AF6-4859-9B7D-780421EF6C3A}" srcOrd="3" destOrd="0" presId="urn:microsoft.com/office/officeart/2005/8/layout/list1"/>
    <dgm:cxn modelId="{BDF785F2-CAD8-49E6-818C-16C5F6AA2E3D}" type="presParOf" srcId="{A46CAB10-3515-4D17-9AA3-CDBD09B29825}" destId="{B62D2BB4-43A5-4F52-8A40-5ADDA5353CDE}" srcOrd="4" destOrd="0" presId="urn:microsoft.com/office/officeart/2005/8/layout/list1"/>
    <dgm:cxn modelId="{49779C14-7B56-4166-B8EE-A24C52B30B97}" type="presParOf" srcId="{B62D2BB4-43A5-4F52-8A40-5ADDA5353CDE}" destId="{3A50B7E2-F147-4588-9917-E617E1571510}" srcOrd="0" destOrd="0" presId="urn:microsoft.com/office/officeart/2005/8/layout/list1"/>
    <dgm:cxn modelId="{915C00CA-DF2C-42E2-A6D6-4FAC5C09F0EB}" type="presParOf" srcId="{B62D2BB4-43A5-4F52-8A40-5ADDA5353CDE}" destId="{4D3923CA-78A6-47E1-B319-0AB6610A59EE}" srcOrd="1" destOrd="0" presId="urn:microsoft.com/office/officeart/2005/8/layout/list1"/>
    <dgm:cxn modelId="{431C8877-36E6-459D-BC2A-32ED558B307C}" type="presParOf" srcId="{A46CAB10-3515-4D17-9AA3-CDBD09B29825}" destId="{FF34E6E3-41C8-4E11-BFC4-D2CCD2EECC05}" srcOrd="5" destOrd="0" presId="urn:microsoft.com/office/officeart/2005/8/layout/list1"/>
    <dgm:cxn modelId="{88AA5B0C-CB5D-45C7-9A73-6948F9AFBBA2}" type="presParOf" srcId="{A46CAB10-3515-4D17-9AA3-CDBD09B29825}" destId="{9780D9B2-A1AA-49B3-B1B9-001103B3BBEE}" srcOrd="6" destOrd="0" presId="urn:microsoft.com/office/officeart/2005/8/layout/list1"/>
    <dgm:cxn modelId="{DEC83E84-78E3-4342-B594-A911E9C479B6}" type="presParOf" srcId="{A46CAB10-3515-4D17-9AA3-CDBD09B29825}" destId="{0B65058B-1F58-41F3-BAE4-663456FAE0AD}" srcOrd="7" destOrd="0" presId="urn:microsoft.com/office/officeart/2005/8/layout/list1"/>
    <dgm:cxn modelId="{58D5A5F5-AB17-4CE0-858A-B3025BC27106}" type="presParOf" srcId="{A46CAB10-3515-4D17-9AA3-CDBD09B29825}" destId="{3E12EBA9-7A99-4198-A522-998A4ED15732}" srcOrd="8" destOrd="0" presId="urn:microsoft.com/office/officeart/2005/8/layout/list1"/>
    <dgm:cxn modelId="{0F2B9966-AEF0-45A5-A338-39449F5A5149}" type="presParOf" srcId="{3E12EBA9-7A99-4198-A522-998A4ED15732}" destId="{4DBCDC55-4412-4DC4-8BA5-8975E0F6B487}" srcOrd="0" destOrd="0" presId="urn:microsoft.com/office/officeart/2005/8/layout/list1"/>
    <dgm:cxn modelId="{92D56E63-A1FC-4B5E-A59F-EF382FC86CDC}" type="presParOf" srcId="{3E12EBA9-7A99-4198-A522-998A4ED15732}" destId="{D55E6677-D1C6-47CA-ABE1-6758FD925E0E}" srcOrd="1" destOrd="0" presId="urn:microsoft.com/office/officeart/2005/8/layout/list1"/>
    <dgm:cxn modelId="{F0B31539-D7B7-4689-8F55-404BCD85500B}" type="presParOf" srcId="{A46CAB10-3515-4D17-9AA3-CDBD09B29825}" destId="{9548336D-43AC-4925-981D-451B619267DF}" srcOrd="9" destOrd="0" presId="urn:microsoft.com/office/officeart/2005/8/layout/list1"/>
    <dgm:cxn modelId="{56D2914E-CEA7-4C6C-97C3-96937C3746D2}" type="presParOf" srcId="{A46CAB10-3515-4D17-9AA3-CDBD09B29825}" destId="{7AEAD3D6-1685-4DA8-A6CA-1B640D5CB8F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70C346-89E6-4F54-B439-C8029EF71A5B}">
      <dsp:nvSpPr>
        <dsp:cNvPr id="0" name=""/>
        <dsp:cNvSpPr/>
      </dsp:nvSpPr>
      <dsp:spPr>
        <a:xfrm>
          <a:off x="4783105" y="-18657"/>
          <a:ext cx="1015488" cy="68073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AGE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4816336" y="14574"/>
        <a:ext cx="949026" cy="614277"/>
      </dsp:txXfrm>
    </dsp:sp>
    <dsp:sp modelId="{0572E8BB-2135-478D-85D9-514C371E4AEE}">
      <dsp:nvSpPr>
        <dsp:cNvPr id="0" name=""/>
        <dsp:cNvSpPr/>
      </dsp:nvSpPr>
      <dsp:spPr>
        <a:xfrm>
          <a:off x="3295095" y="367223"/>
          <a:ext cx="4540924" cy="4540924"/>
        </a:xfrm>
        <a:custGeom>
          <a:avLst/>
          <a:gdLst/>
          <a:ahLst/>
          <a:cxnLst/>
          <a:rect l="0" t="0" r="0" b="0"/>
          <a:pathLst>
            <a:path>
              <a:moveTo>
                <a:pt x="2510341" y="12707"/>
              </a:moveTo>
              <a:arcTo wR="2270462" hR="2270462" stAng="16563884" swAng="1024920"/>
            </a:path>
          </a:pathLst>
        </a:custGeom>
        <a:noFill/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95AD04-55B7-4247-84AC-0BA547272589}">
      <dsp:nvSpPr>
        <dsp:cNvPr id="0" name=""/>
        <dsp:cNvSpPr/>
      </dsp:nvSpPr>
      <dsp:spPr>
        <a:xfrm>
          <a:off x="6134062" y="552707"/>
          <a:ext cx="1483112" cy="600379"/>
        </a:xfrm>
        <a:prstGeom prst="roundRect">
          <a:avLst/>
        </a:prstGeom>
        <a:gradFill rotWithShape="0">
          <a:gsLst>
            <a:gs pos="0">
              <a:schemeClr val="accent4">
                <a:hueOff val="600439"/>
                <a:satOff val="2273"/>
                <a:lumOff val="-147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600439"/>
                <a:satOff val="2273"/>
                <a:lumOff val="-147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600439"/>
                <a:satOff val="2273"/>
                <a:lumOff val="-147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RACE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6163370" y="582015"/>
        <a:ext cx="1424496" cy="541763"/>
      </dsp:txXfrm>
    </dsp:sp>
    <dsp:sp modelId="{6AD5704B-D967-46E5-B62F-DA9DA8697C7B}">
      <dsp:nvSpPr>
        <dsp:cNvPr id="0" name=""/>
        <dsp:cNvSpPr/>
      </dsp:nvSpPr>
      <dsp:spPr>
        <a:xfrm>
          <a:off x="3207738" y="416196"/>
          <a:ext cx="4540924" cy="4540924"/>
        </a:xfrm>
        <a:custGeom>
          <a:avLst/>
          <a:gdLst/>
          <a:ahLst/>
          <a:cxnLst/>
          <a:rect l="0" t="0" r="0" b="0"/>
          <a:pathLst>
            <a:path>
              <a:moveTo>
                <a:pt x="3949969" y="742635"/>
              </a:moveTo>
              <a:arcTo wR="2270462" hR="2270462" stAng="19062456" swAng="1160151"/>
            </a:path>
          </a:pathLst>
        </a:custGeom>
        <a:noFill/>
        <a:ln w="6350" cap="flat" cmpd="sng" algn="in">
          <a:solidFill>
            <a:schemeClr val="accent4">
              <a:hueOff val="600439"/>
              <a:satOff val="2273"/>
              <a:lumOff val="-14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F691A1-9E5C-4EB1-8D48-ED499BBDDB91}">
      <dsp:nvSpPr>
        <dsp:cNvPr id="0" name=""/>
        <dsp:cNvSpPr/>
      </dsp:nvSpPr>
      <dsp:spPr>
        <a:xfrm>
          <a:off x="6746507" y="1808272"/>
          <a:ext cx="1811279" cy="584312"/>
        </a:xfrm>
        <a:prstGeom prst="roundRect">
          <a:avLst/>
        </a:prstGeom>
        <a:gradFill rotWithShape="0">
          <a:gsLst>
            <a:gs pos="0">
              <a:schemeClr val="accent4">
                <a:hueOff val="1200877"/>
                <a:satOff val="4546"/>
                <a:lumOff val="-294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1200877"/>
                <a:satOff val="4546"/>
                <a:lumOff val="-294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1200877"/>
                <a:satOff val="4546"/>
                <a:lumOff val="-294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NATIONALITY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6775031" y="1836796"/>
        <a:ext cx="1754231" cy="527264"/>
      </dsp:txXfrm>
    </dsp:sp>
    <dsp:sp modelId="{4E3A0A7C-41F8-4177-ACBF-3C1868A5F936}">
      <dsp:nvSpPr>
        <dsp:cNvPr id="0" name=""/>
        <dsp:cNvSpPr/>
      </dsp:nvSpPr>
      <dsp:spPr>
        <a:xfrm>
          <a:off x="3175517" y="436764"/>
          <a:ext cx="4540924" cy="4540924"/>
        </a:xfrm>
        <a:custGeom>
          <a:avLst/>
          <a:gdLst/>
          <a:ahLst/>
          <a:cxnLst/>
          <a:rect l="0" t="0" r="0" b="0"/>
          <a:pathLst>
            <a:path>
              <a:moveTo>
                <a:pt x="4520157" y="1964082"/>
              </a:moveTo>
              <a:arcTo wR="2270462" hR="2270462" stAng="21134685" swAng="1244793"/>
            </a:path>
          </a:pathLst>
        </a:custGeom>
        <a:noFill/>
        <a:ln w="6350" cap="flat" cmpd="sng" algn="in">
          <a:solidFill>
            <a:schemeClr val="accent4">
              <a:hueOff val="1200877"/>
              <a:satOff val="4546"/>
              <a:lumOff val="-29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05C4BB-94EB-437A-B71F-102525561C77}">
      <dsp:nvSpPr>
        <dsp:cNvPr id="0" name=""/>
        <dsp:cNvSpPr/>
      </dsp:nvSpPr>
      <dsp:spPr>
        <a:xfrm>
          <a:off x="6699029" y="3225756"/>
          <a:ext cx="1728956" cy="557621"/>
        </a:xfrm>
        <a:prstGeom prst="roundRect">
          <a:avLst/>
        </a:prstGeom>
        <a:gradFill rotWithShape="0">
          <a:gsLst>
            <a:gs pos="0">
              <a:schemeClr val="accent4">
                <a:hueOff val="1801316"/>
                <a:satOff val="6818"/>
                <a:lumOff val="-441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1801316"/>
                <a:satOff val="6818"/>
                <a:lumOff val="-441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1801316"/>
                <a:satOff val="6818"/>
                <a:lumOff val="-441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DISABILITY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6726250" y="3252977"/>
        <a:ext cx="1674514" cy="503179"/>
      </dsp:txXfrm>
    </dsp:sp>
    <dsp:sp modelId="{0139E3CA-4D69-491B-ADCE-0F9C136ADB69}">
      <dsp:nvSpPr>
        <dsp:cNvPr id="0" name=""/>
        <dsp:cNvSpPr/>
      </dsp:nvSpPr>
      <dsp:spPr>
        <a:xfrm>
          <a:off x="3021004" y="751885"/>
          <a:ext cx="4540924" cy="4540924"/>
        </a:xfrm>
        <a:custGeom>
          <a:avLst/>
          <a:gdLst/>
          <a:ahLst/>
          <a:cxnLst/>
          <a:rect l="0" t="0" r="0" b="0"/>
          <a:pathLst>
            <a:path>
              <a:moveTo>
                <a:pt x="4407885" y="3036244"/>
              </a:moveTo>
              <a:arcTo wR="2270462" hR="2270462" stAng="1182675" swAng="750058"/>
            </a:path>
          </a:pathLst>
        </a:custGeom>
        <a:noFill/>
        <a:ln w="6350" cap="flat" cmpd="sng" algn="in">
          <a:solidFill>
            <a:schemeClr val="accent4">
              <a:hueOff val="1801316"/>
              <a:satOff val="6818"/>
              <a:lumOff val="-44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B50898-EB92-4D07-B6D1-0A4DC4F09BF0}">
      <dsp:nvSpPr>
        <dsp:cNvPr id="0" name=""/>
        <dsp:cNvSpPr/>
      </dsp:nvSpPr>
      <dsp:spPr>
        <a:xfrm>
          <a:off x="6216940" y="4236897"/>
          <a:ext cx="1385636" cy="592038"/>
        </a:xfrm>
        <a:prstGeom prst="roundRect">
          <a:avLst/>
        </a:prstGeom>
        <a:gradFill rotWithShape="0">
          <a:gsLst>
            <a:gs pos="0">
              <a:schemeClr val="accent4">
                <a:hueOff val="2401755"/>
                <a:satOff val="9091"/>
                <a:lumOff val="-588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2401755"/>
                <a:satOff val="9091"/>
                <a:lumOff val="-588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2401755"/>
                <a:satOff val="9091"/>
                <a:lumOff val="-588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CLASS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6245841" y="4265798"/>
        <a:ext cx="1327834" cy="534236"/>
      </dsp:txXfrm>
    </dsp:sp>
    <dsp:sp modelId="{B7645F11-42A1-40D7-A9CE-D7208E3A80A2}">
      <dsp:nvSpPr>
        <dsp:cNvPr id="0" name=""/>
        <dsp:cNvSpPr/>
      </dsp:nvSpPr>
      <dsp:spPr>
        <a:xfrm>
          <a:off x="3559604" y="379295"/>
          <a:ext cx="4540924" cy="4540924"/>
        </a:xfrm>
        <a:custGeom>
          <a:avLst/>
          <a:gdLst/>
          <a:ahLst/>
          <a:cxnLst/>
          <a:rect l="0" t="0" r="0" b="0"/>
          <a:pathLst>
            <a:path>
              <a:moveTo>
                <a:pt x="2895455" y="4453208"/>
              </a:moveTo>
              <a:arcTo wR="2270462" hR="2270462" stAng="4441308" swAng="1931423"/>
            </a:path>
          </a:pathLst>
        </a:custGeom>
        <a:noFill/>
        <a:ln w="6350" cap="flat" cmpd="sng" algn="in">
          <a:solidFill>
            <a:schemeClr val="accent4">
              <a:hueOff val="2401755"/>
              <a:satOff val="9091"/>
              <a:lumOff val="-58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E6EC97-EDD5-44E5-80DB-26FCC539F847}">
      <dsp:nvSpPr>
        <dsp:cNvPr id="0" name=""/>
        <dsp:cNvSpPr/>
      </dsp:nvSpPr>
      <dsp:spPr>
        <a:xfrm>
          <a:off x="3759505" y="4386054"/>
          <a:ext cx="1424343" cy="574830"/>
        </a:xfrm>
        <a:prstGeom prst="roundRect">
          <a:avLst/>
        </a:prstGeom>
        <a:gradFill rotWithShape="0">
          <a:gsLst>
            <a:gs pos="0">
              <a:schemeClr val="accent4">
                <a:hueOff val="3002194"/>
                <a:satOff val="11364"/>
                <a:lumOff val="-736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3002194"/>
                <a:satOff val="11364"/>
                <a:lumOff val="-736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3002194"/>
                <a:satOff val="11364"/>
                <a:lumOff val="-736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ETHNICITY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3787566" y="4414115"/>
        <a:ext cx="1368221" cy="518708"/>
      </dsp:txXfrm>
    </dsp:sp>
    <dsp:sp modelId="{8695D2E8-16EB-4B4E-ABCE-59907CD40797}">
      <dsp:nvSpPr>
        <dsp:cNvPr id="0" name=""/>
        <dsp:cNvSpPr/>
      </dsp:nvSpPr>
      <dsp:spPr>
        <a:xfrm>
          <a:off x="3001369" y="266098"/>
          <a:ext cx="4540924" cy="4540924"/>
        </a:xfrm>
        <a:custGeom>
          <a:avLst/>
          <a:gdLst/>
          <a:ahLst/>
          <a:cxnLst/>
          <a:rect l="0" t="0" r="0" b="0"/>
          <a:pathLst>
            <a:path>
              <a:moveTo>
                <a:pt x="949240" y="4116910"/>
              </a:moveTo>
              <a:arcTo wR="2270462" hR="2270462" stAng="7535132" swAng="779577"/>
            </a:path>
          </a:pathLst>
        </a:custGeom>
        <a:noFill/>
        <a:ln w="6350" cap="flat" cmpd="sng" algn="in">
          <a:solidFill>
            <a:schemeClr val="accent4">
              <a:hueOff val="3002194"/>
              <a:satOff val="11364"/>
              <a:lumOff val="-73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0E250E-DDEC-434C-AA74-49B5FAE0CF42}">
      <dsp:nvSpPr>
        <dsp:cNvPr id="0" name=""/>
        <dsp:cNvSpPr/>
      </dsp:nvSpPr>
      <dsp:spPr>
        <a:xfrm>
          <a:off x="2360191" y="3280790"/>
          <a:ext cx="1900906" cy="753959"/>
        </a:xfrm>
        <a:prstGeom prst="roundRect">
          <a:avLst/>
        </a:prstGeom>
        <a:gradFill rotWithShape="0">
          <a:gsLst>
            <a:gs pos="0">
              <a:schemeClr val="accent4">
                <a:hueOff val="3602632"/>
                <a:satOff val="13636"/>
                <a:lumOff val="-883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3602632"/>
                <a:satOff val="13636"/>
                <a:lumOff val="-883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3602632"/>
                <a:satOff val="13636"/>
                <a:lumOff val="-883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SEXUAL ORIENTATION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2396996" y="3317595"/>
        <a:ext cx="1827296" cy="680349"/>
      </dsp:txXfrm>
    </dsp:sp>
    <dsp:sp modelId="{C9A1359A-D8BF-49D1-B303-96FA9A50ED6E}">
      <dsp:nvSpPr>
        <dsp:cNvPr id="0" name=""/>
        <dsp:cNvSpPr/>
      </dsp:nvSpPr>
      <dsp:spPr>
        <a:xfrm>
          <a:off x="3021960" y="258163"/>
          <a:ext cx="4540924" cy="4540924"/>
        </a:xfrm>
        <a:custGeom>
          <a:avLst/>
          <a:gdLst/>
          <a:ahLst/>
          <a:cxnLst/>
          <a:rect l="0" t="0" r="0" b="0"/>
          <a:pathLst>
            <a:path>
              <a:moveTo>
                <a:pt x="125614" y="3015195"/>
              </a:moveTo>
              <a:arcTo wR="2270462" hR="2270462" stAng="9651119" swAng="1173902"/>
            </a:path>
          </a:pathLst>
        </a:custGeom>
        <a:noFill/>
        <a:ln w="6350" cap="flat" cmpd="sng" algn="in">
          <a:solidFill>
            <a:schemeClr val="accent4">
              <a:hueOff val="3602632"/>
              <a:satOff val="13636"/>
              <a:lumOff val="-88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C8AB18-72AE-4089-9EE5-C9EB2944CB37}">
      <dsp:nvSpPr>
        <dsp:cNvPr id="0" name=""/>
        <dsp:cNvSpPr/>
      </dsp:nvSpPr>
      <dsp:spPr>
        <a:xfrm>
          <a:off x="2318272" y="1891596"/>
          <a:ext cx="1473217" cy="612633"/>
        </a:xfrm>
        <a:prstGeom prst="roundRect">
          <a:avLst/>
        </a:prstGeom>
        <a:gradFill rotWithShape="0">
          <a:gsLst>
            <a:gs pos="0">
              <a:schemeClr val="accent4">
                <a:hueOff val="4203071"/>
                <a:satOff val="15909"/>
                <a:lumOff val="-103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4203071"/>
                <a:satOff val="15909"/>
                <a:lumOff val="-103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4203071"/>
                <a:satOff val="15909"/>
                <a:lumOff val="-103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RELIGION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2348178" y="1921502"/>
        <a:ext cx="1413405" cy="552821"/>
      </dsp:txXfrm>
    </dsp:sp>
    <dsp:sp modelId="{6F310AE6-990F-4502-B9D9-57D48708F52C}">
      <dsp:nvSpPr>
        <dsp:cNvPr id="0" name=""/>
        <dsp:cNvSpPr/>
      </dsp:nvSpPr>
      <dsp:spPr>
        <a:xfrm>
          <a:off x="3033812" y="278888"/>
          <a:ext cx="4540924" cy="4540924"/>
        </a:xfrm>
        <a:custGeom>
          <a:avLst/>
          <a:gdLst/>
          <a:ahLst/>
          <a:cxnLst/>
          <a:rect l="0" t="0" r="0" b="0"/>
          <a:pathLst>
            <a:path>
              <a:moveTo>
                <a:pt x="99481" y="1605750"/>
              </a:moveTo>
              <a:arcTo wR="2270462" hR="2270462" stAng="11821414" swAng="1083892"/>
            </a:path>
          </a:pathLst>
        </a:custGeom>
        <a:noFill/>
        <a:ln w="6350" cap="flat" cmpd="sng" algn="in">
          <a:solidFill>
            <a:schemeClr val="accent4">
              <a:hueOff val="4203071"/>
              <a:satOff val="15909"/>
              <a:lumOff val="-103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F2A527-D093-4468-A378-D9090C847EA4}">
      <dsp:nvSpPr>
        <dsp:cNvPr id="0" name=""/>
        <dsp:cNvSpPr/>
      </dsp:nvSpPr>
      <dsp:spPr>
        <a:xfrm>
          <a:off x="3014018" y="551100"/>
          <a:ext cx="1495535" cy="687153"/>
        </a:xfrm>
        <a:prstGeom prst="roundRect">
          <a:avLst/>
        </a:prstGeom>
        <a:gradFill rotWithShape="0">
          <a:gsLst>
            <a:gs pos="0">
              <a:schemeClr val="accent4">
                <a:hueOff val="4803510"/>
                <a:satOff val="18182"/>
                <a:lumOff val="-1177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4803510"/>
                <a:satOff val="18182"/>
                <a:lumOff val="-1177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4803510"/>
                <a:satOff val="18182"/>
                <a:lumOff val="-1177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GENDER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3047562" y="584644"/>
        <a:ext cx="1428447" cy="620065"/>
      </dsp:txXfrm>
    </dsp:sp>
    <dsp:sp modelId="{05E6E342-7E27-4881-BE69-01803366D424}">
      <dsp:nvSpPr>
        <dsp:cNvPr id="0" name=""/>
        <dsp:cNvSpPr/>
      </dsp:nvSpPr>
      <dsp:spPr>
        <a:xfrm>
          <a:off x="2962327" y="334237"/>
          <a:ext cx="4540924" cy="4540924"/>
        </a:xfrm>
        <a:custGeom>
          <a:avLst/>
          <a:gdLst/>
          <a:ahLst/>
          <a:cxnLst/>
          <a:rect l="0" t="0" r="0" b="0"/>
          <a:pathLst>
            <a:path>
              <a:moveTo>
                <a:pt x="1307042" y="214538"/>
              </a:moveTo>
              <a:arcTo wR="2270462" hR="2270462" stAng="14693514" swAng="812806"/>
            </a:path>
          </a:pathLst>
        </a:custGeom>
        <a:noFill/>
        <a:ln w="6350" cap="flat" cmpd="sng" algn="in">
          <a:solidFill>
            <a:schemeClr val="accent4">
              <a:hueOff val="4803510"/>
              <a:satOff val="18182"/>
              <a:lumOff val="-117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A055FF-78C7-4305-BF85-A8142C09B5E5}">
      <dsp:nvSpPr>
        <dsp:cNvPr id="0" name=""/>
        <dsp:cNvSpPr/>
      </dsp:nvSpPr>
      <dsp:spPr>
        <a:xfrm>
          <a:off x="0" y="287395"/>
          <a:ext cx="7847873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E9818B-D52B-4CC7-9838-BE75B9C6E887}">
      <dsp:nvSpPr>
        <dsp:cNvPr id="0" name=""/>
        <dsp:cNvSpPr/>
      </dsp:nvSpPr>
      <dsp:spPr>
        <a:xfrm>
          <a:off x="392393" y="51235"/>
          <a:ext cx="6850078" cy="4723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642" tIns="0" rIns="207642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Daimler Benz and Chrysler (1998)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415450" y="74292"/>
        <a:ext cx="6803964" cy="426206"/>
      </dsp:txXfrm>
    </dsp:sp>
    <dsp:sp modelId="{9780D9B2-A1AA-49B3-B1B9-001103B3BBEE}">
      <dsp:nvSpPr>
        <dsp:cNvPr id="0" name=""/>
        <dsp:cNvSpPr/>
      </dsp:nvSpPr>
      <dsp:spPr>
        <a:xfrm>
          <a:off x="0" y="1013155"/>
          <a:ext cx="7847873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4">
              <a:hueOff val="2401755"/>
              <a:satOff val="9091"/>
              <a:lumOff val="-5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3923CA-78A6-47E1-B319-0AB6610A59EE}">
      <dsp:nvSpPr>
        <dsp:cNvPr id="0" name=""/>
        <dsp:cNvSpPr/>
      </dsp:nvSpPr>
      <dsp:spPr>
        <a:xfrm>
          <a:off x="438342" y="842307"/>
          <a:ext cx="6656652" cy="472320"/>
        </a:xfrm>
        <a:prstGeom prst="roundRect">
          <a:avLst/>
        </a:prstGeom>
        <a:solidFill>
          <a:schemeClr val="accent4">
            <a:hueOff val="2401755"/>
            <a:satOff val="9091"/>
            <a:lumOff val="-588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642" tIns="0" rIns="207642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Bank of America and Merrill Lynch (2009)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461399" y="865364"/>
        <a:ext cx="6610538" cy="426206"/>
      </dsp:txXfrm>
    </dsp:sp>
    <dsp:sp modelId="{7AEAD3D6-1685-4DA8-A6CA-1B640D5CB8F7}">
      <dsp:nvSpPr>
        <dsp:cNvPr id="0" name=""/>
        <dsp:cNvSpPr/>
      </dsp:nvSpPr>
      <dsp:spPr>
        <a:xfrm>
          <a:off x="0" y="1738915"/>
          <a:ext cx="7847873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4">
              <a:hueOff val="4803510"/>
              <a:satOff val="18182"/>
              <a:lumOff val="-11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5E6677-D1C6-47CA-ABE1-6758FD925E0E}">
      <dsp:nvSpPr>
        <dsp:cNvPr id="0" name=""/>
        <dsp:cNvSpPr/>
      </dsp:nvSpPr>
      <dsp:spPr>
        <a:xfrm>
          <a:off x="392393" y="1502754"/>
          <a:ext cx="6799648" cy="472320"/>
        </a:xfrm>
        <a:prstGeom prst="roundRect">
          <a:avLst/>
        </a:prstGeom>
        <a:solidFill>
          <a:schemeClr val="accent4">
            <a:hueOff val="4803510"/>
            <a:satOff val="18182"/>
            <a:lumOff val="-1177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642" tIns="0" rIns="207642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Volvo and Renault (1993) 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415450" y="1525811"/>
        <a:ext cx="6753534" cy="426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de-DE"/>
              <a:t>02.12.2017 Kyiv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1796B6-36E0-4247-B986-09E504E6B9D7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1334131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de-DE"/>
              <a:t>02.12.2017 Kyiv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18F2E-AE2B-4C7A-A1A4-F7BB6E29DFC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961484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18F2E-AE2B-4C7A-A1A4-F7BB6E29DFC3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de-DE"/>
              <a:t>02.12.2017 Kyiv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597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9/10/2018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9/10/2018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9/10/2018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9/10/2018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krainian-austrian-association.com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info@ukrainian-austrian-association.co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8334" y="305717"/>
            <a:ext cx="9637165" cy="2098226"/>
          </a:xfrm>
        </p:spPr>
        <p:txBody>
          <a:bodyPr/>
          <a:lstStyle/>
          <a:p>
            <a:r>
              <a:rPr lang="en-US" sz="6000" dirty="0"/>
              <a:t>Ukrainian advocates</a:t>
            </a:r>
            <a:endParaRPr lang="de-DE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0151" y="5102412"/>
            <a:ext cx="2972749" cy="95548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2000"/>
              </a:lnSpc>
            </a:pP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Alfred F. Praus</a:t>
            </a:r>
            <a:endParaRPr lang="de-DE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3342" y="305717"/>
            <a:ext cx="1381347" cy="739312"/>
          </a:xfrm>
          <a:prstGeom prst="rect">
            <a:avLst/>
          </a:prstGeom>
        </p:spPr>
      </p:pic>
      <p:sp>
        <p:nvSpPr>
          <p:cNvPr id="8" name="Rectangle 4"/>
          <p:cNvSpPr/>
          <p:nvPr/>
        </p:nvSpPr>
        <p:spPr>
          <a:xfrm>
            <a:off x="9696915" y="6350975"/>
            <a:ext cx="23731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11.09.2018 Kyiv</a:t>
            </a:r>
            <a:endParaRPr lang="de-DE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0693EB4-00B2-442C-8282-3CFEB1BBB05A}"/>
              </a:ext>
            </a:extLst>
          </p:cNvPr>
          <p:cNvSpPr txBox="1">
            <a:spLocks/>
          </p:cNvSpPr>
          <p:nvPr/>
        </p:nvSpPr>
        <p:spPr>
          <a:xfrm>
            <a:off x="1277417" y="2479772"/>
            <a:ext cx="9637165" cy="20982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Learning best practices of working with international clients</a:t>
            </a:r>
            <a:endParaRPr lang="de-DE" sz="440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D49FD44-1B2C-49BD-AAB9-3FF1C995832A}"/>
              </a:ext>
            </a:extLst>
          </p:cNvPr>
          <p:cNvSpPr txBox="1">
            <a:spLocks/>
          </p:cNvSpPr>
          <p:nvPr/>
        </p:nvSpPr>
        <p:spPr>
          <a:xfrm>
            <a:off x="1612295" y="5102412"/>
            <a:ext cx="3663793" cy="95548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 </a:t>
            </a:r>
            <a:r>
              <a:rPr lang="de-DE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  <a:r>
              <a: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 at UNBA</a:t>
            </a:r>
          </a:p>
          <a:p>
            <a:r>
              <a: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September 11, 2018</a:t>
            </a:r>
            <a:endParaRPr lang="de-DE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2708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6548" y="215538"/>
            <a:ext cx="9326880" cy="711926"/>
          </a:xfrm>
        </p:spPr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Personal Values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/>
          </p:nvPr>
        </p:nvGraphicFramePr>
        <p:xfrm>
          <a:off x="788125" y="886261"/>
          <a:ext cx="11247121" cy="591654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1832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5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32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19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419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419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339727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sz="1800" b="0" i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sz="1800" b="0" i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Accountability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Accuracy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Achievement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Adventurousness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Altruism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Ambition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Assertiveness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Balance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Being the best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Belonging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Boldness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Calmness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Carefulness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Challenge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Cheerfulness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Clear-mindedness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Commitment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Community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Compassion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Competitiveness</a:t>
                      </a:r>
                      <a:endParaRPr lang="ru-RU" sz="1800" b="0" i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Economy</a:t>
                      </a: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Effectiveness</a:t>
                      </a:r>
                      <a:endParaRPr lang="ru-RU" sz="1800" b="0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90" marR="4159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sz="1800" b="0" i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sz="1800" b="0" i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Efficiency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Elegance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Empathy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Enjoyment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Enthusiasm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Equality </a:t>
                      </a: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Excellence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Excitement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Expertise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Exploration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Expressiveness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Faith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Fidelity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Fitness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Fluency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Focus</a:t>
                      </a:r>
                      <a:endParaRPr lang="ru-RU" sz="1800" b="0" i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Consistency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Contentment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Continuous Improvement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Contribution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Control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endParaRPr lang="ru-RU" sz="1800" b="0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90" marR="415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sz="1800" b="0" i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sz="1800" b="0" i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Cooperation</a:t>
                      </a: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Correctness</a:t>
                      </a: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Courtesy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Creativity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Curiosity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Decisiveness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Dependability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Determination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Devoutness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Diligence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Discipline</a:t>
                      </a: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Legacy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Love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Loyalty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Making a difference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Mastery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Merit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Obedience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Openness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Order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 Originality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Patriotism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Perfection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endParaRPr lang="ru-RU" sz="1800" b="0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90" marR="415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sz="1800" b="0" i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sz="1800" b="0" i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Piety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Positivity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Practicality</a:t>
                      </a:r>
                      <a:endParaRPr lang="ru-RU" sz="1800" b="0" i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Preparedness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Professionalism</a:t>
                      </a: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Prudence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Quality-orientation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Reliability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Resourcefulness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Restraint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Results-oriented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Security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Self-actualization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Self-control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Selflessness</a:t>
                      </a: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Discretion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Diversity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Dynamism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Freedom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Fun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Generosity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Goodness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Grace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Growth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endParaRPr lang="ru-RU" sz="1800" b="0" i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ru-RU" sz="1800" b="0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90" marR="415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sz="1800" b="0" i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sz="1800" b="0" i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Happiness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Hard Work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Health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Helping Society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Holiness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Honesty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Honor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Humility</a:t>
                      </a: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Independence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Inner Harmony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Inquisitiveness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Insightfulness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Intelligence</a:t>
                      </a: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Intellectual Status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Intuition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Joy</a:t>
                      </a:r>
                      <a:endParaRPr lang="ru-RU" sz="1800" b="0" i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Justice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Leadership</a:t>
                      </a: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Self-reliance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Sensitivity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Serenity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 Service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Shrewdness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Simplicity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endParaRPr lang="ru-RU" sz="1800" b="0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90" marR="415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sz="1800" b="0" i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sz="1800" b="0" i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Soundness </a:t>
                      </a:r>
                      <a:endParaRPr lang="ru-RU" sz="1800" b="0" i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Speed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Spontaneity</a:t>
                      </a: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Stability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Strategic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Strength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Structure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Success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Support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Teamwork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Temperance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Thankfulness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Thoroughness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Thoughtfulness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Timeliness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Tolerance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Traditionalism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Trustworthiness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Truth-seeking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Understanding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Uniqueness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Unity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Usefulness</a:t>
                      </a:r>
                      <a:b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i="1" dirty="0">
                          <a:solidFill>
                            <a:schemeClr val="tx1"/>
                          </a:solidFill>
                          <a:effectLst/>
                        </a:rPr>
                        <a:t>Vital</a:t>
                      </a:r>
                      <a:endParaRPr lang="ru-RU" sz="1800" b="0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90" marR="415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4830" y="55190"/>
            <a:ext cx="1381347" cy="739312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C6FF679B-32DB-4F14-80CB-019D3EEA69FA}"/>
              </a:ext>
            </a:extLst>
          </p:cNvPr>
          <p:cNvSpPr/>
          <p:nvPr/>
        </p:nvSpPr>
        <p:spPr>
          <a:xfrm>
            <a:off x="9480031" y="6348441"/>
            <a:ext cx="2711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11.09.2018 UNBA Kyiv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Dimensions of Diversity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45029" y="1658983"/>
          <a:ext cx="10750731" cy="5003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73342" y="305717"/>
            <a:ext cx="1381347" cy="739312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9709757F-9550-4AAB-9835-BCAB55D53E50}"/>
              </a:ext>
            </a:extLst>
          </p:cNvPr>
          <p:cNvSpPr/>
          <p:nvPr/>
        </p:nvSpPr>
        <p:spPr>
          <a:xfrm>
            <a:off x="9480031" y="6348441"/>
            <a:ext cx="2711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11.09.2018 UNBA Kyiv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B70C346-89E6-4F54-B439-C8029EF71A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0B70C346-89E6-4F54-B439-C8029EF71A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0B70C346-89E6-4F54-B439-C8029EF71A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72E8BB-2135-478D-85D9-514C371E4A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0572E8BB-2135-478D-85D9-514C371E4A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0572E8BB-2135-478D-85D9-514C371E4A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C95AD04-55B7-4247-84AC-0BA5472725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graphicEl>
                                              <a:dgm id="{6C95AD04-55B7-4247-84AC-0BA5472725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6C95AD04-55B7-4247-84AC-0BA5472725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AD5704B-D967-46E5-B62F-DA9DA8697C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6AD5704B-D967-46E5-B62F-DA9DA8697C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6AD5704B-D967-46E5-B62F-DA9DA8697C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FF691A1-9E5C-4EB1-8D48-ED499BBDDB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5FF691A1-9E5C-4EB1-8D48-ED499BBDDB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5FF691A1-9E5C-4EB1-8D48-ED499BBDDB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E3A0A7C-41F8-4177-ACBF-3C1868A5F9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4E3A0A7C-41F8-4177-ACBF-3C1868A5F9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4E3A0A7C-41F8-4177-ACBF-3C1868A5F9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05C4BB-94EB-437A-B71F-102525561C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9905C4BB-94EB-437A-B71F-102525561C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9905C4BB-94EB-437A-B71F-102525561C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139E3CA-4D69-491B-ADCE-0F9C136ADB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graphicEl>
                                              <a:dgm id="{0139E3CA-4D69-491B-ADCE-0F9C136ADB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graphicEl>
                                              <a:dgm id="{0139E3CA-4D69-491B-ADCE-0F9C136ADB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B50898-EB92-4D07-B6D1-0A4DC4F09B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graphicEl>
                                              <a:dgm id="{E8B50898-EB92-4D07-B6D1-0A4DC4F09B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E8B50898-EB92-4D07-B6D1-0A4DC4F09B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645F11-42A1-40D7-A9CE-D7208E3A80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B7645F11-42A1-40D7-A9CE-D7208E3A80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graphicEl>
                                              <a:dgm id="{B7645F11-42A1-40D7-A9CE-D7208E3A80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BE6EC97-EDD5-44E5-80DB-26FCC539F8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9BE6EC97-EDD5-44E5-80DB-26FCC539F8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9BE6EC97-EDD5-44E5-80DB-26FCC539F8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95D2E8-16EB-4B4E-ABCE-59907CD407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8695D2E8-16EB-4B4E-ABCE-59907CD407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8695D2E8-16EB-4B4E-ABCE-59907CD407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30E250E-DDEC-434C-AA74-49B5FAE0CF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C30E250E-DDEC-434C-AA74-49B5FAE0CF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C30E250E-DDEC-434C-AA74-49B5FAE0CF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9A1359A-D8BF-49D1-B303-96FA9A50ED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C9A1359A-D8BF-49D1-B303-96FA9A50ED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>
                                            <p:graphicEl>
                                              <a:dgm id="{C9A1359A-D8BF-49D1-B303-96FA9A50ED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C8AB18-72AE-4089-9EE5-C9EB2944CB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">
                                            <p:graphicEl>
                                              <a:dgm id="{38C8AB18-72AE-4089-9EE5-C9EB2944CB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>
                                            <p:graphicEl>
                                              <a:dgm id="{38C8AB18-72AE-4089-9EE5-C9EB2944CB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F310AE6-990F-4502-B9D9-57D48708F5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">
                                            <p:graphicEl>
                                              <a:dgm id="{6F310AE6-990F-4502-B9D9-57D48708F5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">
                                            <p:graphicEl>
                                              <a:dgm id="{6F310AE6-990F-4502-B9D9-57D48708F5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F2A527-D093-4468-A378-D9090C847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">
                                            <p:graphicEl>
                                              <a:dgm id="{C0F2A527-D093-4468-A378-D9090C847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">
                                            <p:graphicEl>
                                              <a:dgm id="{C0F2A527-D093-4468-A378-D9090C847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E6E342-7E27-4881-BE69-01803366D4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">
                                            <p:graphicEl>
                                              <a:dgm id="{05E6E342-7E27-4881-BE69-01803366D4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">
                                            <p:graphicEl>
                                              <a:dgm id="{05E6E342-7E27-4881-BE69-01803366D4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7717" y="529683"/>
            <a:ext cx="9601200" cy="1485900"/>
          </a:xfrm>
        </p:spPr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Culture Shock in Action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6_Culture-Shock.jpg"/>
          <p:cNvPicPr>
            <a:picLocks noGrp="1" noChangeAspect="1"/>
          </p:cNvPicPr>
          <p:nvPr>
            <p:ph idx="1"/>
          </p:nvPr>
        </p:nvPicPr>
        <p:blipFill>
          <a:blip r:embed="rId3"/>
          <a:srcRect l="2302" t="14637"/>
          <a:stretch>
            <a:fillRect/>
          </a:stretch>
        </p:blipFill>
        <p:spPr>
          <a:xfrm>
            <a:off x="1628077" y="1650381"/>
            <a:ext cx="9642197" cy="4405608"/>
          </a:xfr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09438B1D-FBB9-46A7-A30A-10F2D5400007}"/>
              </a:ext>
            </a:extLst>
          </p:cNvPr>
          <p:cNvSpPr/>
          <p:nvPr/>
        </p:nvSpPr>
        <p:spPr>
          <a:xfrm>
            <a:off x="9480031" y="6348441"/>
            <a:ext cx="2711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11.09.2018 UNBA Kyiv</a:t>
            </a:r>
            <a:endParaRPr lang="de-DE" dirty="0"/>
          </a:p>
        </p:txBody>
      </p:sp>
    </p:spTree>
  </p:cSld>
  <p:clrMapOvr>
    <a:masterClrMapping/>
  </p:clrMapOvr>
  <p:transition>
    <p:newsfla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1783" y="450668"/>
            <a:ext cx="9601200" cy="119525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Constituent Elements of Intercultural Competence</a:t>
            </a:r>
            <a:br>
              <a:rPr lang="en-US" dirty="0"/>
            </a:br>
            <a:endParaRPr lang="ru-RU" sz="2700" dirty="0"/>
          </a:p>
        </p:txBody>
      </p:sp>
      <p:pic>
        <p:nvPicPr>
          <p:cNvPr id="5" name="Содержимое 4" descr="figure_3_new.png"/>
          <p:cNvPicPr>
            <a:picLocks noGrp="1" noChangeAspect="1"/>
          </p:cNvPicPr>
          <p:nvPr>
            <p:ph idx="1"/>
          </p:nvPr>
        </p:nvPicPr>
        <p:blipFill>
          <a:blip r:embed="rId3"/>
          <a:srcRect l="14968" r="15841" b="5108"/>
          <a:stretch>
            <a:fillRect/>
          </a:stretch>
        </p:blipFill>
        <p:spPr>
          <a:xfrm>
            <a:off x="2793071" y="2168435"/>
            <a:ext cx="6696867" cy="4036422"/>
          </a:xfrm>
        </p:spPr>
      </p:pic>
      <p:sp>
        <p:nvSpPr>
          <p:cNvPr id="4" name="Прямоугольник 3"/>
          <p:cNvSpPr/>
          <p:nvPr/>
        </p:nvSpPr>
        <p:spPr>
          <a:xfrm>
            <a:off x="4403425" y="1650666"/>
            <a:ext cx="3332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(adapted from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Deardorff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2006)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3342" y="305717"/>
            <a:ext cx="1381347" cy="739312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3534022B-1F76-4251-8287-FAA303B50289}"/>
              </a:ext>
            </a:extLst>
          </p:cNvPr>
          <p:cNvSpPr/>
          <p:nvPr/>
        </p:nvSpPr>
        <p:spPr>
          <a:xfrm>
            <a:off x="9480031" y="6348441"/>
            <a:ext cx="2711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11.09.2018 UNBA Kyiv</a:t>
            </a:r>
            <a:endParaRPr lang="de-DE" dirty="0"/>
          </a:p>
        </p:txBody>
      </p:sp>
    </p:spTree>
  </p:cSld>
  <p:clrMapOvr>
    <a:masterClrMapping/>
  </p:clrMapOvr>
  <p:transition>
    <p:zoom dir="in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Lewis_model_2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77737" y="449008"/>
            <a:ext cx="6066264" cy="6130212"/>
          </a:xfr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3342" y="305717"/>
            <a:ext cx="1381347" cy="739312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AA76D418-280E-4805-A77D-748FDE85F060}"/>
              </a:ext>
            </a:extLst>
          </p:cNvPr>
          <p:cNvSpPr/>
          <p:nvPr/>
        </p:nvSpPr>
        <p:spPr>
          <a:xfrm>
            <a:off x="9480031" y="6348441"/>
            <a:ext cx="2711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11.09.2018 UNBA Kyiv</a:t>
            </a:r>
            <a:endParaRPr lang="de-DE" dirty="0"/>
          </a:p>
        </p:txBody>
      </p:sp>
    </p:spTree>
  </p:cSld>
  <p:clrMapOvr>
    <a:masterClrMapping/>
  </p:clrMapOvr>
  <p:transition>
    <p:whee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Lewis_model_1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84917" y="419075"/>
            <a:ext cx="7805853" cy="6061733"/>
          </a:xfr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3342" y="305717"/>
            <a:ext cx="1381347" cy="739312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CD572484-A7DF-449A-A1A3-A882E25C49B4}"/>
              </a:ext>
            </a:extLst>
          </p:cNvPr>
          <p:cNvSpPr/>
          <p:nvPr/>
        </p:nvSpPr>
        <p:spPr>
          <a:xfrm>
            <a:off x="9508030" y="6438925"/>
            <a:ext cx="2711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11.09.2018 UNBA Kyiv</a:t>
            </a:r>
            <a:endParaRPr lang="de-DE" dirty="0"/>
          </a:p>
        </p:txBody>
      </p:sp>
    </p:spTree>
  </p:cSld>
  <p:clrMapOvr>
    <a:masterClrMapping/>
  </p:clrMapOvr>
  <p:transition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lewis-model-of-cross-cultural-communication-2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18732" y="922955"/>
            <a:ext cx="8363415" cy="5645112"/>
          </a:xfr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6222" y="188152"/>
            <a:ext cx="1381347" cy="739312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0B3BD159-FD49-42A5-964E-28A1F03E36E9}"/>
              </a:ext>
            </a:extLst>
          </p:cNvPr>
          <p:cNvSpPr/>
          <p:nvPr/>
        </p:nvSpPr>
        <p:spPr>
          <a:xfrm>
            <a:off x="9616815" y="6488668"/>
            <a:ext cx="2711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11.09.2018 UNBA Kyiv</a:t>
            </a:r>
            <a:endParaRPr lang="de-DE" dirty="0"/>
          </a:p>
        </p:txBody>
      </p:sp>
    </p:spTree>
  </p:cSld>
  <p:clrMapOvr>
    <a:masterClrMapping/>
  </p:clrMapOvr>
  <p:transition>
    <p:spli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7191" y="391277"/>
            <a:ext cx="9768468" cy="12545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Inglehart–Welzel Cultural Map of the World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 descr="slide_5.jpg"/>
          <p:cNvPicPr>
            <a:picLocks noChangeAspect="1"/>
          </p:cNvPicPr>
          <p:nvPr/>
        </p:nvPicPr>
        <p:blipFill>
          <a:blip r:embed="rId3"/>
          <a:srcRect l="1870" t="4553" r="2764"/>
          <a:stretch>
            <a:fillRect/>
          </a:stretch>
        </p:blipFill>
        <p:spPr>
          <a:xfrm>
            <a:off x="2121682" y="1182771"/>
            <a:ext cx="7560527" cy="5675229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947" y="188258"/>
            <a:ext cx="1381347" cy="739312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162C8646-EDCE-49A2-81A0-3503B6068DBC}"/>
              </a:ext>
            </a:extLst>
          </p:cNvPr>
          <p:cNvSpPr/>
          <p:nvPr/>
        </p:nvSpPr>
        <p:spPr>
          <a:xfrm>
            <a:off x="9682209" y="6507611"/>
            <a:ext cx="2711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11.09.2018 UNBA Kyiv</a:t>
            </a:r>
            <a:endParaRPr lang="de-DE" dirty="0"/>
          </a:p>
        </p:txBody>
      </p:sp>
    </p:spTree>
  </p:cSld>
  <p:clrMapOvr>
    <a:masterClrMapping/>
  </p:clrMapOvr>
  <p:transition>
    <p:diamond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669" y="398418"/>
            <a:ext cx="9601200" cy="1485900"/>
          </a:xfrm>
        </p:spPr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Elements of Intercultural Communication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29553" y="2661246"/>
            <a:ext cx="10496389" cy="1446550"/>
          </a:xfr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chemeClr val="tx1"/>
                </a:solidFill>
                <a:latin typeface="Lucida Sans" pitchFamily="34" charset="0"/>
              </a:rPr>
              <a:t>the way in which people of different cultures address each other</a:t>
            </a:r>
            <a:endParaRPr lang="ru-RU" sz="2200" dirty="0">
              <a:solidFill>
                <a:schemeClr val="tx1"/>
              </a:solidFill>
              <a:latin typeface="Lucida Sans" pitchFamily="34" charset="0"/>
            </a:endParaRPr>
          </a:p>
          <a:p>
            <a:pPr mar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chemeClr val="tx1"/>
                </a:solidFill>
                <a:latin typeface="Lucida Sans" pitchFamily="34" charset="0"/>
              </a:rPr>
              <a:t>what level of formality or informality makes people comfortable</a:t>
            </a:r>
            <a:endParaRPr lang="ru-RU" sz="2200" dirty="0">
              <a:solidFill>
                <a:schemeClr val="tx1"/>
              </a:solidFill>
              <a:latin typeface="Lucida Sans" pitchFamily="34" charset="0"/>
            </a:endParaRPr>
          </a:p>
          <a:p>
            <a:pPr mar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chemeClr val="tx1"/>
                </a:solidFill>
                <a:latin typeface="Lucida Sans" pitchFamily="34" charset="0"/>
              </a:rPr>
              <a:t>non-verbal behavior, eye contact, hand gestures, physical proximity, etc.</a:t>
            </a:r>
            <a:endParaRPr lang="ru-RU" sz="2200" dirty="0">
              <a:solidFill>
                <a:schemeClr val="tx1"/>
              </a:solidFill>
              <a:latin typeface="Lucida Sans" pitchFamily="34" charset="0"/>
            </a:endParaRPr>
          </a:p>
          <a:p>
            <a:pPr mar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chemeClr val="tx1"/>
                </a:solidFill>
                <a:latin typeface="Lucida Sans" pitchFamily="34" charset="0"/>
              </a:rPr>
              <a:t>personal grooming such as dress code and hygiene issues.</a:t>
            </a:r>
            <a:endParaRPr lang="ru-RU" sz="2400" dirty="0">
              <a:solidFill>
                <a:schemeClr val="tx1"/>
              </a:solidFill>
              <a:latin typeface="Lucida Sans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672045" y="1786999"/>
            <a:ext cx="9196251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latin typeface="Lucida Sans" pitchFamily="34" charset="0"/>
              </a:rPr>
              <a:t>Cultural differences can extend themselves to:</a:t>
            </a:r>
            <a:endParaRPr kumimoji="0" lang="en-US" sz="2400" i="1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698171" y="4459282"/>
            <a:ext cx="9261566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latin typeface="Lucida Sans" pitchFamily="34" charset="0"/>
              </a:rPr>
              <a:t>Cultural elements affecting the outcome of intercultural communication</a:t>
            </a:r>
            <a:endParaRPr kumimoji="0" lang="en-US" sz="2400" i="1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cs typeface="Arial" pitchFamily="34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5055326" y="5708460"/>
            <a:ext cx="2246812" cy="55399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en-US" sz="3000" dirty="0">
                <a:latin typeface="Lucida Sans" pitchFamily="34" charset="0"/>
              </a:rPr>
              <a:t>Perception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Sans" pitchFamily="34" charset="0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953587" y="5466155"/>
            <a:ext cx="2416628" cy="10260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dirty="0">
                <a:latin typeface="Lucida Sans" pitchFamily="34" charset="0"/>
              </a:rPr>
              <a:t>Verbal Processes</a:t>
            </a:r>
            <a:endParaRPr lang="ru-RU" sz="3000" dirty="0">
              <a:latin typeface="Lucida Sans" pitchFamily="34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8569235" y="5463644"/>
            <a:ext cx="3448594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dirty="0">
                <a:latin typeface="Lucida Sans" pitchFamily="34" charset="0"/>
              </a:rPr>
              <a:t>Non-Verbal Processes</a:t>
            </a:r>
            <a:endParaRPr lang="ru-RU" sz="3000" dirty="0">
              <a:latin typeface="Lucida Sans" pitchFamily="34" charset="0"/>
            </a:endParaRP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3342" y="305717"/>
            <a:ext cx="1381347" cy="739312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BA8F688D-CE54-4374-91BA-81460BF18000}"/>
              </a:ext>
            </a:extLst>
          </p:cNvPr>
          <p:cNvSpPr/>
          <p:nvPr/>
        </p:nvSpPr>
        <p:spPr>
          <a:xfrm>
            <a:off x="9480031" y="6492241"/>
            <a:ext cx="2711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11.09.2018 UNBA Kyiv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/>
      <p:bldP spid="4" grpId="0" build="allAtOnce" animBg="1"/>
      <p:bldP spid="5" grpId="0" build="allAtOnce" animBg="1"/>
      <p:bldP spid="6" grpId="0" build="allAtOnce" animBg="1"/>
      <p:bldP spid="9" grpId="0" build="allAtOnce" animBg="1"/>
      <p:bldP spid="10" grpId="0" build="allAtOnce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3034" y="487845"/>
            <a:ext cx="9601200" cy="1485900"/>
          </a:xfrm>
        </p:spPr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Ideal World vs Living Hell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3034" y="1973745"/>
            <a:ext cx="5188836" cy="4247317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In an ideal world ...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•	the policemen would be English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•	the car mechanics would be German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•	the cooks would be French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•	the innkeepers would be Swiss,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•	and the lovers would be Italian</a:t>
            </a:r>
          </a:p>
        </p:txBody>
      </p:sp>
      <p:sp>
        <p:nvSpPr>
          <p:cNvPr id="6" name="Rectangle 5"/>
          <p:cNvSpPr/>
          <p:nvPr/>
        </p:nvSpPr>
        <p:spPr>
          <a:xfrm>
            <a:off x="6835441" y="1973745"/>
            <a:ext cx="4929808" cy="424731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In a living hell ...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•	the policemen would be German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•	the car mechanics would be French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•	the cooks would be English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•	the innkeepers would be Italian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•	and the lovers would be Swiss</a:t>
            </a:r>
          </a:p>
          <a:p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7292" y="305717"/>
            <a:ext cx="2057398" cy="1101142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3DB35F86-DE31-401A-B170-E14E672C91A1}"/>
              </a:ext>
            </a:extLst>
          </p:cNvPr>
          <p:cNvSpPr/>
          <p:nvPr/>
        </p:nvSpPr>
        <p:spPr>
          <a:xfrm>
            <a:off x="9480031" y="6348441"/>
            <a:ext cx="2711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11.09.2018 UNBA Kyiv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172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lfred\Desktop\F I L E S\Ukrainian Austrian Society\LOGO, Roll-up, Business Cards, Letterhead\UAA_logo_v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311" y="136529"/>
            <a:ext cx="1378038" cy="9839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3039414" y="1764406"/>
            <a:ext cx="6619741" cy="3537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Non-profit, non-political. Established in 2017 in Kyiv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Open for institutions, businesses and individuals interested in bilateral relations.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Mission: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Strengthening social, civil, cultural, and business ties between Ukraine and Austria and beyond through bilateral initiatives and projects </a:t>
            </a:r>
            <a:endParaRPr lang="ru-RU" sz="2000" dirty="0"/>
          </a:p>
        </p:txBody>
      </p:sp>
      <p:sp>
        <p:nvSpPr>
          <p:cNvPr id="6" name="Rectangle 5"/>
          <p:cNvSpPr/>
          <p:nvPr/>
        </p:nvSpPr>
        <p:spPr>
          <a:xfrm>
            <a:off x="3321442" y="5586071"/>
            <a:ext cx="6096000" cy="110216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Contacts: </a:t>
            </a:r>
            <a:r>
              <a:rPr lang="en-US" dirty="0"/>
              <a:t>Kyrylivska Str. 1-3, </a:t>
            </a:r>
            <a:r>
              <a:rPr lang="uk-UA" dirty="0"/>
              <a:t>040</a:t>
            </a:r>
            <a:r>
              <a:rPr lang="en-US" dirty="0"/>
              <a:t>80 Kiev/Ukraine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www.ukrainian-austrian-association.com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info@ukrainian-austrian-association.com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80684" y="1316635"/>
            <a:ext cx="63775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UKRAINIAN-AUSTRIAN ASSOCIATION</a:t>
            </a:r>
            <a:endParaRPr lang="ru-RU" sz="32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E15DAB90-3377-4D6E-96FB-E9531F4A1C40}"/>
              </a:ext>
            </a:extLst>
          </p:cNvPr>
          <p:cNvSpPr/>
          <p:nvPr/>
        </p:nvSpPr>
        <p:spPr>
          <a:xfrm>
            <a:off x="9480031" y="6348441"/>
            <a:ext cx="2711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11.09.2018 UNBA Kyiv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62349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318" y="402307"/>
            <a:ext cx="7772400" cy="200910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Non-Verbal Communication</a:t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“Listen With Your Eyes”</a:t>
            </a:r>
            <a:endParaRPr lang="de-DE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3744" y="2292638"/>
            <a:ext cx="4990563" cy="3387144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Lucida Sans" panose="020B0602030504020204" pitchFamily="34" charset="0"/>
              </a:rPr>
              <a:t>Posture</a:t>
            </a:r>
          </a:p>
          <a:p>
            <a:r>
              <a:rPr lang="en-US" sz="2800" dirty="0">
                <a:latin typeface="Lucida Sans" panose="020B0602030504020204" pitchFamily="34" charset="0"/>
              </a:rPr>
              <a:t>Clothing</a:t>
            </a:r>
          </a:p>
          <a:p>
            <a:r>
              <a:rPr lang="en-US" sz="2800" dirty="0">
                <a:latin typeface="Lucida Sans" panose="020B0602030504020204" pitchFamily="34" charset="0"/>
              </a:rPr>
              <a:t>Gestures</a:t>
            </a:r>
          </a:p>
          <a:p>
            <a:r>
              <a:rPr lang="en-US" sz="2800" dirty="0">
                <a:latin typeface="Lucida Sans" panose="020B0602030504020204" pitchFamily="34" charset="0"/>
              </a:rPr>
              <a:t>Distance / Space</a:t>
            </a:r>
            <a:endParaRPr lang="de-DE" sz="2800" dirty="0">
              <a:latin typeface="Lucida Sans" panose="020B06020305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7292" y="305717"/>
            <a:ext cx="2057398" cy="110114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715454" y="2278175"/>
            <a:ext cx="5192527" cy="3387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Lucida Sans" panose="020B0602030504020204" pitchFamily="34" charset="0"/>
              </a:rPr>
              <a:t>Eye Contact</a:t>
            </a:r>
          </a:p>
          <a:p>
            <a:r>
              <a:rPr lang="en-US" sz="2800" dirty="0">
                <a:latin typeface="Lucida Sans" panose="020B0602030504020204" pitchFamily="34" charset="0"/>
              </a:rPr>
              <a:t>Movement &amp; Body Position</a:t>
            </a:r>
          </a:p>
          <a:p>
            <a:r>
              <a:rPr lang="en-US" sz="2800" dirty="0">
                <a:latin typeface="Lucida Sans" panose="020B0602030504020204" pitchFamily="34" charset="0"/>
              </a:rPr>
              <a:t>Touch</a:t>
            </a:r>
          </a:p>
          <a:p>
            <a:r>
              <a:rPr lang="en-US" sz="2800" dirty="0">
                <a:latin typeface="Lucida Sans" panose="020B0602030504020204" pitchFamily="34" charset="0"/>
              </a:rPr>
              <a:t>Voice / Paralinguistic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959932" y="5127322"/>
            <a:ext cx="9157755" cy="7954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latin typeface="Lucida Sans" panose="020B0602030504020204" pitchFamily="34" charset="0"/>
              </a:rPr>
              <a:t>Accounts For 60-80 % of Communication</a:t>
            </a:r>
            <a:endParaRPr lang="de-DE" sz="3600" dirty="0">
              <a:latin typeface="Lucida Sans" panose="020B060203050402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1FF3842-E2D2-47A7-A8A9-0608ACE1830B}"/>
              </a:ext>
            </a:extLst>
          </p:cNvPr>
          <p:cNvSpPr/>
          <p:nvPr/>
        </p:nvSpPr>
        <p:spPr>
          <a:xfrm>
            <a:off x="9480031" y="6348441"/>
            <a:ext cx="2711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11.09.2018 UNBA Kyiv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772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  <p:bldP spid="6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0780C1-CB8F-474D-97A8-F5F084CB9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075" y="261610"/>
            <a:ext cx="9601200" cy="1485900"/>
          </a:xfrm>
        </p:spPr>
        <p:txBody>
          <a:bodyPr/>
          <a:lstStyle/>
          <a:p>
            <a:pPr algn="ctr"/>
            <a:r>
              <a:rPr lang="en-GB" dirty="0"/>
              <a:t>Non-Verbal Communication:</a:t>
            </a:r>
            <a:br>
              <a:rPr lang="en-GB" dirty="0"/>
            </a:br>
            <a:r>
              <a:rPr lang="en-GB" dirty="0"/>
              <a:t>Keep the Right Distance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4F1F336-71D8-4B4C-A2EE-33971AAC7F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47416" y="1861383"/>
            <a:ext cx="4877533" cy="4887408"/>
          </a:xfr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760AB344-5CBD-42E7-AAFD-1482FC8B5602}"/>
              </a:ext>
            </a:extLst>
          </p:cNvPr>
          <p:cNvSpPr/>
          <p:nvPr/>
        </p:nvSpPr>
        <p:spPr>
          <a:xfrm>
            <a:off x="9480031" y="6348441"/>
            <a:ext cx="2711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11.09.2018 UNBA Kyiv</a:t>
            </a:r>
            <a:endParaRPr lang="de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11D8F1-1E3A-4C50-A541-CB8FEE476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2796" y="152734"/>
            <a:ext cx="1885828" cy="100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60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7619" y="541079"/>
            <a:ext cx="7849673" cy="1503608"/>
          </a:xfrm>
        </p:spPr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 Cultural Value Differences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(Hofstede et al.)</a:t>
            </a:r>
            <a:endParaRPr lang="de-DE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9785" y="2719935"/>
            <a:ext cx="5640946" cy="3436677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Lucida Sans" panose="020B0602030504020204" pitchFamily="34" charset="0"/>
              </a:rPr>
              <a:t>Individualism vs Collectivism</a:t>
            </a:r>
          </a:p>
          <a:p>
            <a:r>
              <a:rPr lang="en-US" sz="2800" dirty="0">
                <a:latin typeface="Lucida Sans" panose="020B0602030504020204" pitchFamily="34" charset="0"/>
              </a:rPr>
              <a:t>Power Distance</a:t>
            </a:r>
          </a:p>
          <a:p>
            <a:r>
              <a:rPr lang="en-US" sz="2800" dirty="0">
                <a:latin typeface="Lucida Sans" panose="020B0602030504020204" pitchFamily="34" charset="0"/>
              </a:rPr>
              <a:t>Uncertainty Avoidance</a:t>
            </a:r>
          </a:p>
          <a:p>
            <a:r>
              <a:rPr lang="en-US" sz="2800" dirty="0">
                <a:latin typeface="Lucida Sans" panose="020B0602030504020204" pitchFamily="34" charset="0"/>
              </a:rPr>
              <a:t>Orientation to Time</a:t>
            </a:r>
          </a:p>
          <a:p>
            <a:r>
              <a:rPr lang="en-US" sz="2800" dirty="0">
                <a:latin typeface="Lucida Sans" panose="020B0602030504020204" pitchFamily="34" charset="0"/>
              </a:rPr>
              <a:t>Gender Egalitarianism </a:t>
            </a:r>
            <a:endParaRPr lang="de-DE" sz="2800" dirty="0">
              <a:latin typeface="Lucida Sans" panose="020B06020305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7292" y="305717"/>
            <a:ext cx="2057398" cy="110114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803611" y="2682514"/>
            <a:ext cx="5190186" cy="3648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Lucida Sans" panose="020B0602030504020204" pitchFamily="34" charset="0"/>
              </a:rPr>
              <a:t>Assertiveness </a:t>
            </a:r>
          </a:p>
          <a:p>
            <a:r>
              <a:rPr lang="en-US" sz="2800" dirty="0">
                <a:latin typeface="Lucida Sans" panose="020B0602030504020204" pitchFamily="34" charset="0"/>
              </a:rPr>
              <a:t>Being vs Doing</a:t>
            </a:r>
          </a:p>
          <a:p>
            <a:r>
              <a:rPr lang="en-US" sz="2800" dirty="0">
                <a:latin typeface="Lucida Sans" panose="020B0602030504020204" pitchFamily="34" charset="0"/>
              </a:rPr>
              <a:t>Humane Orientation</a:t>
            </a:r>
          </a:p>
          <a:p>
            <a:r>
              <a:rPr lang="en-US" sz="2800" dirty="0">
                <a:latin typeface="Lucida Sans" panose="020B0602030504020204" pitchFamily="34" charset="0"/>
              </a:rPr>
              <a:t>Indulgence vs Restraint </a:t>
            </a:r>
          </a:p>
          <a:p>
            <a:r>
              <a:rPr lang="en-US" sz="2800" dirty="0">
                <a:latin typeface="Lucida Sans" panose="020B0602030504020204" pitchFamily="34" charset="0"/>
              </a:rPr>
              <a:t>Performance Orientation</a:t>
            </a:r>
            <a:endParaRPr lang="de-DE" sz="2800" dirty="0">
              <a:latin typeface="Lucida Sans" panose="020B0602030504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436A745B-ADB5-4207-B95F-EDCD50D7443D}"/>
              </a:ext>
            </a:extLst>
          </p:cNvPr>
          <p:cNvSpPr/>
          <p:nvPr/>
        </p:nvSpPr>
        <p:spPr>
          <a:xfrm>
            <a:off x="9480031" y="6348441"/>
            <a:ext cx="2711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11.09.2018 UNBA Kyiv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03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7073" y="112542"/>
            <a:ext cx="7733763" cy="1071265"/>
          </a:xfrm>
        </p:spPr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Anglo-EU Translation Guide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0" name="Picture 4" descr="http://www.stevecleaver.com/wp-content/uploads/2011/12/What-the-British-Say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335" y="755743"/>
            <a:ext cx="5880296" cy="610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3342" y="305717"/>
            <a:ext cx="1381347" cy="739312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7AAFA30E-AA95-4B29-856F-012ECB63DCDE}"/>
              </a:ext>
            </a:extLst>
          </p:cNvPr>
          <p:cNvSpPr/>
          <p:nvPr/>
        </p:nvSpPr>
        <p:spPr>
          <a:xfrm>
            <a:off x="9480031" y="6348441"/>
            <a:ext cx="2711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11.09.2018 UNBA Kyiv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372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4035" y="280851"/>
            <a:ext cx="9601200" cy="14859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Culture Affects International Business in Three Core Areas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58090" y="1593668"/>
            <a:ext cx="3605349" cy="249500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b="1" dirty="0">
                <a:latin typeface="Lucida Sans" pitchFamily="34" charset="0"/>
              </a:rPr>
              <a:t>Communication</a:t>
            </a:r>
            <a:endParaRPr lang="ru-RU" dirty="0"/>
          </a:p>
          <a:p>
            <a:pPr algn="ctr">
              <a:buNone/>
            </a:pPr>
            <a:r>
              <a:rPr lang="en-US" dirty="0">
                <a:latin typeface="Lucida Sans" pitchFamily="34" charset="0"/>
              </a:rPr>
              <a:t>risk of your message getting “lost in translation”</a:t>
            </a:r>
            <a:endParaRPr lang="ru-RU" dirty="0"/>
          </a:p>
          <a:p>
            <a:pPr algn="ctr">
              <a:buNone/>
            </a:pPr>
            <a:r>
              <a:rPr lang="en-US" dirty="0">
                <a:latin typeface="Lucida Sans" pitchFamily="34" charset="0"/>
              </a:rPr>
              <a:t>English is the de facto language of business</a:t>
            </a:r>
            <a:endParaRPr lang="ru-RU" dirty="0"/>
          </a:p>
          <a:p>
            <a:pPr algn="ctr">
              <a:buNone/>
            </a:pPr>
            <a:r>
              <a:rPr lang="en-US" dirty="0">
                <a:latin typeface="Lucida Sans" pitchFamily="34" charset="0"/>
              </a:rPr>
              <a:t>non-verbal communication</a:t>
            </a:r>
            <a:endParaRPr lang="ru-RU" dirty="0"/>
          </a:p>
          <a:p>
            <a:pPr algn="ctr">
              <a:buNone/>
            </a:pPr>
            <a:endParaRPr lang="ru-RU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646023" y="4201886"/>
            <a:ext cx="3605349" cy="249500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algn="ctr"/>
            <a:r>
              <a:rPr lang="en-US" sz="2000" b="1" dirty="0">
                <a:latin typeface="Lucida Sans" pitchFamily="34" charset="0"/>
              </a:rPr>
              <a:t>Workplace etiquette</a:t>
            </a:r>
            <a:endParaRPr lang="ru-RU" sz="2000" dirty="0"/>
          </a:p>
          <a:p>
            <a:pPr algn="ctr"/>
            <a:endParaRPr lang="en-US" sz="2000" dirty="0">
              <a:latin typeface="Lucida Sans" pitchFamily="34" charset="0"/>
            </a:endParaRPr>
          </a:p>
          <a:p>
            <a:pPr algn="ctr"/>
            <a:r>
              <a:rPr lang="en-US" sz="2000" dirty="0">
                <a:latin typeface="Lucida Sans" pitchFamily="34" charset="0"/>
              </a:rPr>
              <a:t>formality of address</a:t>
            </a:r>
            <a:endParaRPr lang="ru-RU" sz="2000" dirty="0"/>
          </a:p>
          <a:p>
            <a:pPr algn="ctr"/>
            <a:endParaRPr lang="en-US" sz="2000" dirty="0">
              <a:latin typeface="Lucida Sans" pitchFamily="34" charset="0"/>
            </a:endParaRPr>
          </a:p>
          <a:p>
            <a:pPr algn="ctr"/>
            <a:r>
              <a:rPr lang="en-US" sz="2000" dirty="0">
                <a:latin typeface="Lucida Sans" pitchFamily="34" charset="0"/>
              </a:rPr>
              <a:t>punctuality</a:t>
            </a:r>
            <a:endParaRPr lang="ru-RU" sz="2000" dirty="0"/>
          </a:p>
          <a:p>
            <a:pPr algn="ctr"/>
            <a:endParaRPr lang="en-US" sz="2000" dirty="0">
              <a:latin typeface="Lucida Sans" pitchFamily="34" charset="0"/>
            </a:endParaRPr>
          </a:p>
          <a:p>
            <a:pPr algn="ctr"/>
            <a:r>
              <a:rPr lang="en-US" sz="2000" dirty="0">
                <a:latin typeface="Lucida Sans" pitchFamily="34" charset="0"/>
              </a:rPr>
              <a:t>differences in attitude towards work</a:t>
            </a:r>
            <a:endParaRPr lang="ru-RU" sz="2000" dirty="0"/>
          </a:p>
          <a:p>
            <a:pPr marL="384048" marR="0" lvl="0" indent="-384048" algn="ctr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8103325" y="1532709"/>
            <a:ext cx="3605349" cy="249500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/>
          <a:p>
            <a:pPr algn="ctr"/>
            <a:r>
              <a:rPr lang="en-US" sz="2000" b="1" dirty="0">
                <a:latin typeface="Lucida Sans" pitchFamily="34" charset="0"/>
              </a:rPr>
              <a:t>Organizational hierarchy</a:t>
            </a:r>
            <a:endParaRPr lang="ru-RU" sz="2000" dirty="0"/>
          </a:p>
          <a:p>
            <a:pPr algn="ctr"/>
            <a:endParaRPr lang="de-DE" sz="2000" dirty="0">
              <a:latin typeface="Lucida Sans" pitchFamily="34" charset="0"/>
            </a:endParaRPr>
          </a:p>
          <a:p>
            <a:pPr algn="ctr"/>
            <a:r>
              <a:rPr lang="de-DE" sz="2000" dirty="0">
                <a:latin typeface="Lucida Sans" pitchFamily="34" charset="0"/>
              </a:rPr>
              <a:t>Clan Culture</a:t>
            </a:r>
            <a:endParaRPr lang="ru-RU" sz="2000" dirty="0"/>
          </a:p>
          <a:p>
            <a:pPr algn="ctr"/>
            <a:endParaRPr lang="de-DE" sz="2000" dirty="0">
              <a:latin typeface="Lucida Sans" pitchFamily="34" charset="0"/>
            </a:endParaRPr>
          </a:p>
          <a:p>
            <a:pPr algn="ctr"/>
            <a:r>
              <a:rPr lang="de-DE" sz="2000" dirty="0">
                <a:latin typeface="Lucida Sans" pitchFamily="34" charset="0"/>
              </a:rPr>
              <a:t>Adhocracy Culture</a:t>
            </a:r>
            <a:endParaRPr lang="ru-RU" sz="2000" dirty="0"/>
          </a:p>
          <a:p>
            <a:pPr algn="ctr"/>
            <a:endParaRPr lang="de-DE" sz="2000" dirty="0">
              <a:latin typeface="Lucida Sans" pitchFamily="34" charset="0"/>
            </a:endParaRPr>
          </a:p>
          <a:p>
            <a:pPr algn="ctr"/>
            <a:r>
              <a:rPr lang="de-DE" sz="2000" dirty="0">
                <a:latin typeface="Lucida Sans" pitchFamily="34" charset="0"/>
              </a:rPr>
              <a:t>Market Culture</a:t>
            </a:r>
          </a:p>
          <a:p>
            <a:pPr algn="ctr"/>
            <a:endParaRPr lang="ru-RU" sz="2000" dirty="0"/>
          </a:p>
          <a:p>
            <a:pPr algn="ctr"/>
            <a:r>
              <a:rPr lang="de-DE" sz="2000" dirty="0">
                <a:latin typeface="Lucida Sans" pitchFamily="34" charset="0"/>
              </a:rPr>
              <a:t>Hierarchy Culture</a:t>
            </a:r>
            <a:endParaRPr lang="ru-RU" sz="2000" dirty="0"/>
          </a:p>
          <a:p>
            <a:pPr marL="384048" marR="0" lvl="0" indent="-384048" algn="ctr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</a:endParaRPr>
          </a:p>
          <a:p>
            <a:pPr marL="384048" marR="0" lvl="0" indent="-384048" algn="ctr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353" y="235131"/>
            <a:ext cx="1381347" cy="739312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66D051C2-252D-4EB8-94D3-C75B0EC17818}"/>
              </a:ext>
            </a:extLst>
          </p:cNvPr>
          <p:cNvSpPr/>
          <p:nvPr/>
        </p:nvSpPr>
        <p:spPr>
          <a:xfrm>
            <a:off x="9480031" y="6348441"/>
            <a:ext cx="2711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11.09.2018 UNBA Kyiv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4" grpId="0" build="p" animBg="1"/>
      <p:bldP spid="5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Guidelines for Bridging the Gap Between Different Cultures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23130" y="2151528"/>
            <a:ext cx="5419164" cy="4303059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Lucida Sans" pitchFamily="34" charset="0"/>
              </a:rPr>
              <a:t>Seek information about the culture</a:t>
            </a:r>
          </a:p>
          <a:p>
            <a:r>
              <a:rPr lang="en-US" sz="2800" dirty="0">
                <a:solidFill>
                  <a:schemeClr val="tx1"/>
                </a:solidFill>
                <a:latin typeface="Lucida Sans" pitchFamily="34" charset="0"/>
              </a:rPr>
              <a:t>Be other-oriented</a:t>
            </a:r>
          </a:p>
          <a:p>
            <a:r>
              <a:rPr lang="en-US" sz="2800" dirty="0">
                <a:solidFill>
                  <a:schemeClr val="tx1"/>
                </a:solidFill>
                <a:latin typeface="Lucida Sans" pitchFamily="34" charset="0"/>
              </a:rPr>
              <a:t>Ask questions</a:t>
            </a:r>
          </a:p>
          <a:p>
            <a:r>
              <a:rPr lang="en-US" sz="2800" dirty="0">
                <a:solidFill>
                  <a:schemeClr val="tx1"/>
                </a:solidFill>
                <a:latin typeface="Lucida Sans" pitchFamily="34" charset="0"/>
              </a:rPr>
              <a:t>Develop mindfulness </a:t>
            </a:r>
          </a:p>
          <a:p>
            <a:r>
              <a:rPr lang="en-US" sz="2800" dirty="0">
                <a:solidFill>
                  <a:schemeClr val="tx1"/>
                </a:solidFill>
                <a:latin typeface="Lucida Sans" pitchFamily="34" charset="0"/>
              </a:rPr>
              <a:t>Develop flexibility</a:t>
            </a:r>
          </a:p>
          <a:p>
            <a:r>
              <a:rPr lang="en-US" sz="2800" dirty="0">
                <a:solidFill>
                  <a:schemeClr val="tx1"/>
                </a:solidFill>
                <a:latin typeface="Lucida Sans" pitchFamily="34" charset="0"/>
              </a:rPr>
              <a:t>Tolerate ambiguity</a:t>
            </a:r>
          </a:p>
          <a:p>
            <a:r>
              <a:rPr lang="en-US" sz="2800" dirty="0">
                <a:solidFill>
                  <a:schemeClr val="tx1"/>
                </a:solidFill>
                <a:latin typeface="Lucida Sans" pitchFamily="34" charset="0"/>
              </a:rPr>
              <a:t>Avoid negative judgments</a:t>
            </a:r>
          </a:p>
          <a:p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353" y="235131"/>
            <a:ext cx="1381347" cy="739312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DDF1B076-490A-41CC-AD7A-F1B0655E2FA2}"/>
              </a:ext>
            </a:extLst>
          </p:cNvPr>
          <p:cNvSpPr/>
          <p:nvPr/>
        </p:nvSpPr>
        <p:spPr>
          <a:xfrm>
            <a:off x="9480031" y="6348441"/>
            <a:ext cx="2711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11.09.2018 UNBA Kyiv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8091" y="293914"/>
            <a:ext cx="9601200" cy="14859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Many International Mergers and Acquisitions Fail: It’s the Culture, Stupid!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67097" y="1737359"/>
            <a:ext cx="9705703" cy="73152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en-US" sz="2200" dirty="0">
                <a:latin typeface="Lucida Sans" pitchFamily="34" charset="0"/>
              </a:rPr>
              <a:t>Intercultural risks and opportunities in the integration process underestimated</a:t>
            </a:r>
            <a:endParaRPr lang="ru-RU" sz="2200" dirty="0"/>
          </a:p>
          <a:p>
            <a:endParaRPr lang="ru-RU" sz="2200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1275805" y="2555964"/>
            <a:ext cx="9705703" cy="73152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r>
              <a:rPr lang="en-US" sz="2200" dirty="0">
                <a:latin typeface="Lucida Sans" pitchFamily="34" charset="0"/>
              </a:rPr>
              <a:t>Basic elements of workplace behavior diverging</a:t>
            </a:r>
            <a:endParaRPr lang="ru-RU" sz="2200" dirty="0"/>
          </a:p>
          <a:p>
            <a:pPr marL="384048" marR="0" lvl="0" indent="-384048" algn="l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Char char="■"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1284515" y="3374570"/>
            <a:ext cx="9705703" cy="73152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r>
              <a:rPr lang="en-US" sz="2200" dirty="0">
                <a:latin typeface="Lucida Sans" pitchFamily="34" charset="0"/>
              </a:rPr>
              <a:t>Lack of intercultural due diligence and planning → major misunderstandings</a:t>
            </a:r>
            <a:endParaRPr lang="ru-RU" sz="2200" dirty="0"/>
          </a:p>
          <a:p>
            <a:pPr marL="384048" marR="0" lvl="0" indent="-384048" algn="l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Char char="■"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</a:endParaRPr>
          </a:p>
        </p:txBody>
      </p:sp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1280160" y="4195019"/>
            <a:ext cx="9679577" cy="76944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" pitchFamily="34" charset="0"/>
                <a:ea typeface="Calibri" pitchFamily="34" charset="0"/>
                <a:cs typeface="Arial" pitchFamily="34" charset="0"/>
              </a:rPr>
              <a:t>No careful consideration how the culture (of the newly combined organizations) should evolve</a:t>
            </a:r>
            <a:endParaRPr kumimoji="0" 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cs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249678" y="5039752"/>
            <a:ext cx="9679577" cy="76944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latin typeface="Lucida Sans" pitchFamily="34" charset="0"/>
              </a:rPr>
              <a:t>The benefits of cross-border M&amp;As are not outweighing the challenges</a:t>
            </a:r>
            <a:endParaRPr lang="ru-RU" sz="2200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258387" y="5901026"/>
            <a:ext cx="9679577" cy="76944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latin typeface="Lucida Sans" pitchFamily="34" charset="0"/>
              </a:rPr>
              <a:t>Lack of intercultural awareness and planning often leads to poor performance of these integrated organizations</a:t>
            </a:r>
            <a:endParaRPr lang="ru-RU" sz="2200" dirty="0"/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4416" y="209005"/>
            <a:ext cx="1381347" cy="739312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D21DB6B3-B2D2-4F6D-87BE-8CAAA0C51B2F}"/>
              </a:ext>
            </a:extLst>
          </p:cNvPr>
          <p:cNvSpPr/>
          <p:nvPr/>
        </p:nvSpPr>
        <p:spPr>
          <a:xfrm>
            <a:off x="9480032" y="6348441"/>
            <a:ext cx="2505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11.09.2018 UNBA Kyiv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505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505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5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 animBg="1"/>
      <p:bldP spid="4" grpId="0" build="allAtOnce" animBg="1"/>
      <p:bldP spid="5" grpId="0" build="allAtOnce" animBg="1"/>
      <p:bldP spid="45057" grpId="0" build="allAtOnce" animBg="1"/>
      <p:bldP spid="7" grpId="0" build="allAtOnce" animBg="1"/>
      <p:bldP spid="8" grpId="0" build="allAtOnce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Failure</a:t>
            </a: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Mergers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52283" y="3482788"/>
            <a:ext cx="3617258" cy="65890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Examples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1162593" y="1418998"/>
            <a:ext cx="5930537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Lucida Sans" pitchFamily="34" charset="0"/>
                <a:ea typeface="Calibri" pitchFamily="34" charset="0"/>
                <a:cs typeface="Arial" pitchFamily="34" charset="0"/>
              </a:rPr>
              <a:t>KPMG (2017): The majority of company mergers fail to add shareholder value</a:t>
            </a:r>
            <a:endParaRPr kumimoji="0" 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Lucida Sans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164182" y="2254968"/>
            <a:ext cx="6135190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latin typeface="Lucida Sans" pitchFamily="34" charset="0"/>
              </a:rPr>
              <a:t>EIU &amp; Mercer (2008): the two most transaction challenges are cultural differences and human capital integration issues</a:t>
            </a:r>
            <a:endParaRPr lang="ru-RU" sz="2000" dirty="0"/>
          </a:p>
        </p:txBody>
      </p:sp>
      <p:graphicFrame>
        <p:nvGraphicFramePr>
          <p:cNvPr id="7" name="Схема 6"/>
          <p:cNvGraphicFramePr/>
          <p:nvPr/>
        </p:nvGraphicFramePr>
        <p:xfrm>
          <a:off x="2312126" y="4362994"/>
          <a:ext cx="7847873" cy="2193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91353" y="235131"/>
            <a:ext cx="1381347" cy="739312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78FC8AE7-8A07-40CA-9E86-DBA6C5D701F8}"/>
              </a:ext>
            </a:extLst>
          </p:cNvPr>
          <p:cNvSpPr/>
          <p:nvPr/>
        </p:nvSpPr>
        <p:spPr>
          <a:xfrm>
            <a:off x="9480031" y="6488668"/>
            <a:ext cx="2711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11.09.2018 UNBA Kyiv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788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78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2E9818B-D52B-4CC7-9838-BE75B9C6E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D2E9818B-D52B-4CC7-9838-BE75B9C6E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graphicEl>
                                              <a:dgm id="{D2E9818B-D52B-4CC7-9838-BE75B9C6E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D3923CA-78A6-47E1-B319-0AB6610A59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graphicEl>
                                              <a:dgm id="{4D3923CA-78A6-47E1-B319-0AB6610A59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graphicEl>
                                              <a:dgm id="{4D3923CA-78A6-47E1-B319-0AB6610A59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55E6677-D1C6-47CA-ABE1-6758FD925E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graphicEl>
                                              <a:dgm id="{D55E6677-D1C6-47CA-ABE1-6758FD925E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graphicEl>
                                              <a:dgm id="{D55E6677-D1C6-47CA-ABE1-6758FD925E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9A055FF-78C7-4305-BF85-A8142C09B5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graphicEl>
                                              <a:dgm id="{79A055FF-78C7-4305-BF85-A8142C09B5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graphicEl>
                                              <a:dgm id="{79A055FF-78C7-4305-BF85-A8142C09B5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780D9B2-A1AA-49B3-B1B9-001103B3BB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>
                                            <p:graphicEl>
                                              <a:dgm id="{9780D9B2-A1AA-49B3-B1B9-001103B3BB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graphicEl>
                                              <a:dgm id="{9780D9B2-A1AA-49B3-B1B9-001103B3BB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5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AEAD3D6-1685-4DA8-A6CA-1B640D5CB8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>
                                            <p:graphicEl>
                                              <a:dgm id="{7AEAD3D6-1685-4DA8-A6CA-1B640D5CB8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>
                                            <p:graphicEl>
                                              <a:dgm id="{7AEAD3D6-1685-4DA8-A6CA-1B640D5CB8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  <p:bldP spid="37889" grpId="0" build="allAtOnce" animBg="1"/>
      <p:bldP spid="5" grpId="0" build="allAtOnce" animBg="1"/>
      <p:bldGraphic spid="7" grpId="0">
        <p:bldSub>
          <a:bldDgm bld="lvlOne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9562" y="1946851"/>
            <a:ext cx="8335108" cy="1521152"/>
          </a:xfrm>
          <a:gradFill>
            <a:gsLst>
              <a:gs pos="31000">
                <a:schemeClr val="accent5">
                  <a:tint val="67000"/>
                  <a:satMod val="105000"/>
                  <a:lumMod val="110000"/>
                </a:schemeClr>
              </a:gs>
              <a:gs pos="50000">
                <a:schemeClr val="accent5">
                  <a:tint val="73000"/>
                  <a:satMod val="103000"/>
                  <a:lumMod val="105000"/>
                </a:schemeClr>
              </a:gs>
              <a:gs pos="100000">
                <a:schemeClr val="accent5">
                  <a:tint val="81000"/>
                  <a:satMod val="109000"/>
                  <a:lumMod val="105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Practical Examples of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Cultural Misunderstandings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4231" y="4800761"/>
            <a:ext cx="9910293" cy="145531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i="1" dirty="0">
                <a:latin typeface="Lucida Sans" panose="020B0602030504020204" pitchFamily="34" charset="0"/>
              </a:rPr>
              <a:t>From 30 Years of Business Travel</a:t>
            </a:r>
          </a:p>
          <a:p>
            <a:pPr marL="0" indent="0" algn="ctr">
              <a:buNone/>
            </a:pPr>
            <a:r>
              <a:rPr lang="en-US" sz="3600" i="1" dirty="0">
                <a:latin typeface="Lucida Sans" panose="020B0602030504020204" pitchFamily="34" charset="0"/>
              </a:rPr>
              <a:t>Around the World</a:t>
            </a:r>
            <a:endParaRPr lang="de-DE" sz="3600" i="1" dirty="0">
              <a:latin typeface="Lucida Sans" panose="020B0602030504020204" pitchFamily="34" charset="0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3342" y="305717"/>
            <a:ext cx="1381347" cy="739312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5A64A43C-9BC0-4468-B41C-6A1FDFD6D5C9}"/>
              </a:ext>
            </a:extLst>
          </p:cNvPr>
          <p:cNvSpPr/>
          <p:nvPr/>
        </p:nvSpPr>
        <p:spPr>
          <a:xfrm>
            <a:off x="9480031" y="6348441"/>
            <a:ext cx="2711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11.09.2018 UNBA Kyiv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317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allAtOnce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Americans/Key Values</a:t>
            </a:r>
            <a:endParaRPr lang="de-D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9295" y="1928093"/>
            <a:ext cx="5222905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Individualism and Privacy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Equality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Informality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Future, Change, Progress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Work</a:t>
            </a:r>
            <a:endParaRPr lang="de-DE" sz="2800" dirty="0">
              <a:latin typeface="Lucida Sans" panose="020B0602030504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29757" y="1928094"/>
            <a:ext cx="532972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Goodness of Humanity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Time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Achievement, Action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Materialism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Directness, Assertiveness</a:t>
            </a: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353" y="235131"/>
            <a:ext cx="1381347" cy="739312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EFF3A2EC-8A62-4FC0-9B2D-D63EE606AEA7}"/>
              </a:ext>
            </a:extLst>
          </p:cNvPr>
          <p:cNvSpPr/>
          <p:nvPr/>
        </p:nvSpPr>
        <p:spPr>
          <a:xfrm>
            <a:off x="9480031" y="6348441"/>
            <a:ext cx="2711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11.09.2018 UNBA Kyiv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76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622" y="638078"/>
            <a:ext cx="6645369" cy="436419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Alfred F. Praus</a:t>
            </a:r>
            <a:endParaRPr lang="de-DE" sz="4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13584" y="2017568"/>
            <a:ext cx="10536382" cy="4969078"/>
          </a:xfrm>
        </p:spPr>
        <p:txBody>
          <a:bodyPr>
            <a:normAutofit/>
          </a:bodyPr>
          <a:lstStyle/>
          <a:p>
            <a:pPr algn="ctr"/>
            <a:r>
              <a:rPr lang="en-US" sz="3000" dirty="0">
                <a:ea typeface="Verdana" panose="020B0604030504040204" pitchFamily="34" charset="0"/>
                <a:cs typeface="Verdana" panose="020B0604030504040204" pitchFamily="34" charset="0"/>
              </a:rPr>
              <a:t>Austrian, MBA, since 12 years in Ukraine</a:t>
            </a:r>
          </a:p>
          <a:p>
            <a:pPr algn="ctr"/>
            <a:r>
              <a:rPr lang="en-US" sz="3000" dirty="0">
                <a:ea typeface="Verdana" panose="020B0604030504040204" pitchFamily="34" charset="0"/>
                <a:cs typeface="Verdana" panose="020B0604030504040204" pitchFamily="34" charset="0"/>
              </a:rPr>
              <a:t>30 years of business experience worldwide</a:t>
            </a:r>
            <a:r>
              <a:rPr lang="ru-RU" sz="3000" dirty="0"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US" sz="3000" dirty="0">
                <a:ea typeface="Verdana" panose="020B0604030504040204" pitchFamily="34" charset="0"/>
                <a:cs typeface="Verdana" panose="020B0604030504040204" pitchFamily="34" charset="0"/>
              </a:rPr>
              <a:t>controller, M </a:t>
            </a:r>
            <a:r>
              <a:rPr lang="de-DE" sz="3000" dirty="0">
                <a:ea typeface="Verdana" panose="020B0604030504040204" pitchFamily="34" charset="0"/>
                <a:cs typeface="Verdana" panose="020B0604030504040204" pitchFamily="34" charset="0"/>
              </a:rPr>
              <a:t>&amp; A, </a:t>
            </a:r>
            <a:r>
              <a:rPr lang="en-US" sz="3000" dirty="0">
                <a:ea typeface="Verdana" panose="020B0604030504040204" pitchFamily="34" charset="0"/>
                <a:cs typeface="Verdana" panose="020B0604030504040204" pitchFamily="34" charset="0"/>
              </a:rPr>
              <a:t>strategic</a:t>
            </a:r>
            <a:r>
              <a:rPr lang="de-DE" sz="3000" dirty="0">
                <a:ea typeface="Verdana" panose="020B0604030504040204" pitchFamily="34" charset="0"/>
                <a:cs typeface="Verdana" panose="020B0604030504040204" pitchFamily="34" charset="0"/>
              </a:rPr>
              <a:t> planning, Managing Director &amp; Chairman of Board of </a:t>
            </a:r>
            <a:r>
              <a:rPr lang="de-DE" sz="3000" dirty="0" err="1">
                <a:ea typeface="Verdana" panose="020B0604030504040204" pitchFamily="34" charset="0"/>
                <a:cs typeface="Verdana" panose="020B0604030504040204" pitchFamily="34" charset="0"/>
              </a:rPr>
              <a:t>Directors</a:t>
            </a:r>
            <a:r>
              <a:rPr lang="de-DE" sz="3000" dirty="0">
                <a:ea typeface="Verdana" panose="020B0604030504040204" pitchFamily="34" charset="0"/>
                <a:cs typeface="Verdana" panose="020B0604030504040204" pitchFamily="34" charset="0"/>
              </a:rPr>
              <a:t> of multinational </a:t>
            </a:r>
            <a:r>
              <a:rPr lang="de-DE" sz="3000" dirty="0" err="1">
                <a:ea typeface="Verdana" panose="020B0604030504040204" pitchFamily="34" charset="0"/>
                <a:cs typeface="Verdana" panose="020B0604030504040204" pitchFamily="34" charset="0"/>
              </a:rPr>
              <a:t>groups</a:t>
            </a:r>
            <a:r>
              <a:rPr lang="de-DE" sz="30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000" dirty="0">
                <a:ea typeface="Verdana" panose="020B0604030504040204" pitchFamily="34" charset="0"/>
                <a:cs typeface="Verdana" panose="020B0604030504040204" pitchFamily="34" charset="0"/>
              </a:rPr>
              <a:t>heading</a:t>
            </a:r>
            <a:r>
              <a:rPr lang="de-DE" sz="3000" dirty="0">
                <a:ea typeface="Verdana" panose="020B0604030504040204" pitchFamily="34" charset="0"/>
                <a:cs typeface="Verdana" panose="020B0604030504040204" pitchFamily="34" charset="0"/>
              </a:rPr>
              <a:t> 1,000 </a:t>
            </a:r>
            <a:r>
              <a:rPr lang="de-DE" sz="3000" dirty="0" err="1">
                <a:ea typeface="Verdana" panose="020B0604030504040204" pitchFamily="34" charset="0"/>
                <a:cs typeface="Verdana" panose="020B0604030504040204" pitchFamily="34" charset="0"/>
              </a:rPr>
              <a:t>people</a:t>
            </a:r>
            <a:endParaRPr lang="de-DE" sz="30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de-DE" sz="3000" dirty="0">
                <a:ea typeface="Verdana" panose="020B0604030504040204" pitchFamily="34" charset="0"/>
                <a:cs typeface="Verdana" panose="020B0604030504040204" pitchFamily="34" charset="0"/>
              </a:rPr>
              <a:t>Ukraine</a:t>
            </a:r>
            <a:r>
              <a:rPr lang="ru-RU" sz="3000" dirty="0">
                <a:ea typeface="Verdana" panose="020B0604030504040204" pitchFamily="34" charset="0"/>
                <a:cs typeface="Verdana" panose="020B0604030504040204" pitchFamily="34" charset="0"/>
              </a:rPr>
              <a:t> :</a:t>
            </a:r>
            <a:r>
              <a:rPr lang="en-US" sz="30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3000" dirty="0">
                <a:ea typeface="Verdana" panose="020B0604030504040204" pitchFamily="34" charset="0"/>
                <a:cs typeface="Verdana" panose="020B0604030504040204" pitchFamily="34" charset="0"/>
              </a:rPr>
              <a:t>Managing Director of 2 </a:t>
            </a:r>
            <a:r>
              <a:rPr lang="de-DE" sz="3000" dirty="0" err="1">
                <a:ea typeface="Verdana" panose="020B0604030504040204" pitchFamily="34" charset="0"/>
                <a:cs typeface="Verdana" panose="020B0604030504040204" pitchFamily="34" charset="0"/>
              </a:rPr>
              <a:t>companies</a:t>
            </a:r>
            <a:r>
              <a:rPr lang="de-DE" sz="3000" dirty="0">
                <a:ea typeface="Verdana" panose="020B0604030504040204" pitchFamily="34" charset="0"/>
                <a:cs typeface="Verdana" panose="020B0604030504040204" pitchFamily="34" charset="0"/>
              </a:rPr>
              <a:t>, Management Consulting Kiev – Vienna</a:t>
            </a:r>
          </a:p>
          <a:p>
            <a:pPr algn="ctr"/>
            <a:r>
              <a:rPr lang="de-DE" sz="3000" dirty="0">
                <a:ea typeface="Verdana" panose="020B0604030504040204" pitchFamily="34" charset="0"/>
                <a:cs typeface="Verdana" panose="020B0604030504040204" pitchFamily="34" charset="0"/>
              </a:rPr>
              <a:t>President of Ukrainian-Austrian Association (2017)</a:t>
            </a:r>
            <a:endParaRPr lang="en-GB" sz="30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3649" y="140227"/>
            <a:ext cx="1829665" cy="979257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942C81D4-C4CF-46A0-B371-536E32DF8D47}"/>
              </a:ext>
            </a:extLst>
          </p:cNvPr>
          <p:cNvSpPr/>
          <p:nvPr/>
        </p:nvSpPr>
        <p:spPr>
          <a:xfrm>
            <a:off x="9480031" y="6348441"/>
            <a:ext cx="2711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11.09.2018 UNBA Kyiv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289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5106" y="697664"/>
            <a:ext cx="9601200" cy="1485900"/>
          </a:xfrm>
        </p:spPr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Cultural Contrasts</a:t>
            </a:r>
            <a:endParaRPr lang="de-D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454106" y="1612686"/>
          <a:ext cx="10018644" cy="4788257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13020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36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82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2800" b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en-NZ" sz="2800" b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8" marR="2498" marT="2498" marB="249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The United States</a:t>
                      </a:r>
                      <a:endParaRPr lang="de-DE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8" marR="2498" marT="2498" marB="249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Russia</a:t>
                      </a:r>
                      <a:endParaRPr lang="de-DE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8" marR="2498" marT="2498" marB="249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12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2400" b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Authority</a:t>
                      </a:r>
                      <a:endParaRPr lang="en-NZ" sz="2400" b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8" marR="2498" marT="2498" marB="249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0" i="1" dirty="0">
                          <a:effectLst/>
                          <a:latin typeface="Lucida Sans" panose="020B0602030504020204" pitchFamily="34" charset="0"/>
                        </a:rPr>
                        <a:t>Diffused from people, flows up</a:t>
                      </a:r>
                      <a:endParaRPr lang="de-DE" sz="2000" b="0" i="1" dirty="0">
                        <a:effectLst/>
                        <a:latin typeface="Lucida Sans" panose="020B06020305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8" marR="2498" marT="2498" marB="249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000" b="0" i="1">
                          <a:effectLst/>
                          <a:latin typeface="Lucida Sans" panose="020B0602030504020204" pitchFamily="34" charset="0"/>
                        </a:rPr>
                        <a:t>Centralized, flows down</a:t>
                      </a:r>
                      <a:endParaRPr lang="de-DE" sz="2000" b="0" i="1">
                        <a:effectLst/>
                        <a:latin typeface="Lucida Sans" panose="020B06020305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8" marR="2498" marT="2498" marB="249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4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2400" b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Change</a:t>
                      </a:r>
                      <a:endParaRPr lang="en-NZ" sz="2400" b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8" marR="2498" marT="2498" marB="249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000" b="0" i="1" dirty="0">
                          <a:effectLst/>
                          <a:latin typeface="Lucida Sans" panose="020B0602030504020204" pitchFamily="34" charset="0"/>
                        </a:rPr>
                        <a:t>From below, individual</a:t>
                      </a:r>
                      <a:endParaRPr lang="de-DE" sz="2000" b="0" i="1" dirty="0">
                        <a:effectLst/>
                        <a:latin typeface="Lucida Sans" panose="020B06020305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8" marR="2498" marT="2498" marB="249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000" b="0" i="1">
                          <a:effectLst/>
                          <a:latin typeface="Lucida Sans" panose="020B0602030504020204" pitchFamily="34" charset="0"/>
                        </a:rPr>
                        <a:t>Imposed from above, society</a:t>
                      </a:r>
                      <a:endParaRPr lang="de-DE" sz="2000" b="0" i="1">
                        <a:effectLst/>
                        <a:latin typeface="Lucida Sans" panose="020B06020305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8" marR="2498" marT="2498" marB="249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4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2400" b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Rights</a:t>
                      </a:r>
                      <a:endParaRPr lang="en-NZ" sz="2400" b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8" marR="2498" marT="2498" marB="249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000" b="0" i="1" dirty="0" err="1">
                          <a:effectLst/>
                          <a:latin typeface="Lucida Sans" panose="020B0602030504020204" pitchFamily="34" charset="0"/>
                        </a:rPr>
                        <a:t>Celebrated</a:t>
                      </a:r>
                      <a:r>
                        <a:rPr lang="de-DE" sz="2000" b="0" i="1" dirty="0">
                          <a:effectLst/>
                          <a:latin typeface="Lucida Sans" panose="020B0602030504020204" pitchFamily="34" charset="0"/>
                        </a:rPr>
                        <a:t>, </a:t>
                      </a:r>
                      <a:r>
                        <a:rPr lang="de-DE" sz="2000" b="0" i="1" dirty="0" err="1">
                          <a:effectLst/>
                          <a:latin typeface="Lucida Sans" panose="020B0602030504020204" pitchFamily="34" charset="0"/>
                        </a:rPr>
                        <a:t>protected</a:t>
                      </a:r>
                      <a:endParaRPr lang="de-DE" sz="2000" b="0" i="1" dirty="0">
                        <a:effectLst/>
                        <a:latin typeface="Lucida Sans" panose="020B06020305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8" marR="2498" marT="2498" marB="249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000" b="0" i="1" dirty="0" err="1">
                          <a:effectLst/>
                          <a:latin typeface="Lucida Sans" panose="020B0602030504020204" pitchFamily="34" charset="0"/>
                        </a:rPr>
                        <a:t>Subordinated</a:t>
                      </a:r>
                      <a:r>
                        <a:rPr lang="de-DE" sz="2000" b="0" i="1" dirty="0">
                          <a:effectLst/>
                          <a:latin typeface="Lucida Sans" panose="020B0602030504020204" pitchFamily="34" charset="0"/>
                        </a:rPr>
                        <a:t> for </a:t>
                      </a:r>
                      <a:r>
                        <a:rPr lang="de-DE" sz="2000" b="0" i="1" dirty="0" err="1">
                          <a:effectLst/>
                          <a:latin typeface="Lucida Sans" panose="020B0602030504020204" pitchFamily="34" charset="0"/>
                        </a:rPr>
                        <a:t>communal</a:t>
                      </a:r>
                      <a:r>
                        <a:rPr lang="de-DE" sz="2000" b="0" i="1" dirty="0">
                          <a:effectLst/>
                          <a:latin typeface="Lucida Sans" panose="020B0602030504020204" pitchFamily="34" charset="0"/>
                        </a:rPr>
                        <a:t> </a:t>
                      </a:r>
                      <a:r>
                        <a:rPr lang="de-DE" sz="2000" b="0" i="1" dirty="0" err="1">
                          <a:effectLst/>
                          <a:latin typeface="Lucida Sans" panose="020B0602030504020204" pitchFamily="34" charset="0"/>
                        </a:rPr>
                        <a:t>good</a:t>
                      </a:r>
                      <a:endParaRPr lang="de-DE" sz="2000" b="0" i="1" dirty="0">
                        <a:effectLst/>
                        <a:latin typeface="Lucida Sans" panose="020B06020305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8" marR="2498" marT="2498" marB="249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09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2400" b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Diverse Views</a:t>
                      </a:r>
                      <a:endParaRPr lang="en-NZ" sz="2400" b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8" marR="2498" marT="2498" marB="249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000" b="0" i="1" noProof="0" dirty="0">
                          <a:effectLst/>
                          <a:latin typeface="Lucida Sans" panose="020B0602030504020204" pitchFamily="34" charset="0"/>
                        </a:rPr>
                        <a:t>Tolerance, pluralism</a:t>
                      </a:r>
                      <a:endParaRPr lang="en-CA" sz="2000" b="0" i="1" noProof="0" dirty="0">
                        <a:effectLst/>
                        <a:latin typeface="Lucida Sans" panose="020B06020305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8" marR="2498" marT="2498" marB="249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000" b="0" i="1" dirty="0">
                          <a:effectLst/>
                          <a:latin typeface="Lucida Sans" panose="020B0602030504020204" pitchFamily="34" charset="0"/>
                        </a:rPr>
                        <a:t>Consensus, </a:t>
                      </a:r>
                      <a:r>
                        <a:rPr lang="de-DE" sz="2000" b="0" i="1" dirty="0" err="1">
                          <a:effectLst/>
                          <a:latin typeface="Lucida Sans" panose="020B0602030504020204" pitchFamily="34" charset="0"/>
                        </a:rPr>
                        <a:t>single</a:t>
                      </a:r>
                      <a:r>
                        <a:rPr lang="de-DE" sz="2000" b="0" i="1" dirty="0">
                          <a:effectLst/>
                          <a:latin typeface="Lucida Sans" panose="020B0602030504020204" pitchFamily="34" charset="0"/>
                        </a:rPr>
                        <a:t> </a:t>
                      </a:r>
                      <a:r>
                        <a:rPr lang="de-DE" sz="2000" b="0" i="1" dirty="0" err="1">
                          <a:effectLst/>
                          <a:latin typeface="Lucida Sans" panose="020B0602030504020204" pitchFamily="34" charset="0"/>
                        </a:rPr>
                        <a:t>truth</a:t>
                      </a:r>
                      <a:endParaRPr lang="de-DE" sz="2000" b="0" i="1" dirty="0">
                        <a:effectLst/>
                        <a:latin typeface="Lucida Sans" panose="020B06020305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8" marR="2498" marT="2498" marB="249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13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2400" b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Economy</a:t>
                      </a:r>
                      <a:endParaRPr lang="en-NZ" sz="2400" b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8" marR="2498" marT="2498" marB="249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000" b="0" i="1" noProof="0" dirty="0">
                          <a:effectLst/>
                          <a:latin typeface="Lucida Sans" panose="020B0602030504020204" pitchFamily="34" charset="0"/>
                        </a:rPr>
                        <a:t>Private free market</a:t>
                      </a:r>
                      <a:endParaRPr lang="en-CA" sz="2000" b="0" i="1" noProof="0" dirty="0">
                        <a:effectLst/>
                        <a:latin typeface="Lucida Sans" panose="020B06020305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8" marR="2498" marT="2498" marB="249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000" b="0" i="1" dirty="0">
                          <a:effectLst/>
                          <a:latin typeface="Lucida Sans" panose="020B0602030504020204" pitchFamily="34" charset="0"/>
                        </a:rPr>
                        <a:t>Government-centered</a:t>
                      </a:r>
                      <a:endParaRPr lang="de-DE" sz="2000" b="0" i="1" dirty="0">
                        <a:effectLst/>
                        <a:latin typeface="Lucida Sans" panose="020B06020305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8" marR="2498" marT="2498" marB="249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09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2400" b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Cultural roots</a:t>
                      </a:r>
                      <a:endParaRPr lang="en-NZ" sz="2400" b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8" marR="2498" marT="2498" marB="249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000" b="0" i="1">
                          <a:effectLst/>
                          <a:latin typeface="Lucida Sans" panose="020B0602030504020204" pitchFamily="34" charset="0"/>
                        </a:rPr>
                        <a:t>Western Europe</a:t>
                      </a:r>
                      <a:endParaRPr lang="de-DE" sz="2000" b="0" i="1">
                        <a:effectLst/>
                        <a:latin typeface="Lucida Sans" panose="020B06020305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8" marR="2498" marT="2498" marB="249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000" b="0" i="1" dirty="0">
                          <a:effectLst/>
                          <a:latin typeface="Lucida Sans" panose="020B0602030504020204" pitchFamily="34" charset="0"/>
                        </a:rPr>
                        <a:t>Europe, </a:t>
                      </a:r>
                      <a:r>
                        <a:rPr lang="de-DE" sz="2000" b="0" i="1" dirty="0" err="1">
                          <a:effectLst/>
                          <a:latin typeface="Lucida Sans" panose="020B0602030504020204" pitchFamily="34" charset="0"/>
                        </a:rPr>
                        <a:t>Asia</a:t>
                      </a:r>
                      <a:endParaRPr lang="de-DE" sz="2000" b="0" i="1" dirty="0">
                        <a:effectLst/>
                        <a:latin typeface="Lucida Sans" panose="020B06020305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8" marR="2498" marT="2498" marB="2498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13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2400" b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Warfare</a:t>
                      </a:r>
                      <a:endParaRPr lang="en-NZ" sz="2400" b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8" marR="2498" marT="2498" marB="249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0" i="1" dirty="0">
                          <a:effectLst/>
                          <a:latin typeface="Lucida Sans" panose="020B0602030504020204" pitchFamily="34" charset="0"/>
                        </a:rPr>
                        <a:t>Wars fought mostly abroad, little/no devastation</a:t>
                      </a:r>
                      <a:endParaRPr lang="de-DE" sz="2000" b="0" i="1" dirty="0">
                        <a:effectLst/>
                        <a:latin typeface="Lucida Sans" panose="020B06020305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8" marR="2498" marT="2498" marB="249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000" b="0" i="1" dirty="0">
                          <a:effectLst/>
                          <a:latin typeface="Lucida Sans" panose="020B0602030504020204" pitchFamily="34" charset="0"/>
                        </a:rPr>
                        <a:t>Constant </a:t>
                      </a:r>
                      <a:r>
                        <a:rPr lang="en-GB" sz="2000" b="0" i="1" noProof="0" dirty="0">
                          <a:effectLst/>
                          <a:latin typeface="Lucida Sans" panose="020B0602030504020204" pitchFamily="34" charset="0"/>
                        </a:rPr>
                        <a:t>cruelties, wars, devastation, hardships</a:t>
                      </a:r>
                      <a:endParaRPr lang="en-GB" sz="2000" b="0" i="1" noProof="0" dirty="0">
                        <a:effectLst/>
                        <a:latin typeface="Lucida Sans" panose="020B06020305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8" marR="2498" marT="2498" marB="2498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353" y="235131"/>
            <a:ext cx="1381347" cy="739312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B476AD04-AFFE-404A-8761-729055CB404C}"/>
              </a:ext>
            </a:extLst>
          </p:cNvPr>
          <p:cNvSpPr/>
          <p:nvPr/>
        </p:nvSpPr>
        <p:spPr>
          <a:xfrm>
            <a:off x="9498856" y="6488668"/>
            <a:ext cx="2711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11.09.2018 UNBA Kyiv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514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0152" y="218940"/>
            <a:ext cx="10380371" cy="126213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Business with Western Europe: Essentials </a:t>
            </a:r>
            <a:endParaRPr lang="de-DE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3870" y="1648494"/>
            <a:ext cx="9620518" cy="4803820"/>
          </a:xfrm>
        </p:spPr>
        <p:txBody>
          <a:bodyPr>
            <a:normAutofit fontScale="85000" lnSpcReduction="20000"/>
          </a:bodyPr>
          <a:lstStyle/>
          <a:p>
            <a:r>
              <a:rPr lang="en-US" sz="3000" dirty="0"/>
              <a:t>Take into account the culture of Your Western European partner</a:t>
            </a:r>
          </a:p>
          <a:p>
            <a:r>
              <a:rPr lang="en-US" sz="3000" dirty="0"/>
              <a:t>Give a clear picture of who You are: ability, credibility, openness, references, etc.  </a:t>
            </a:r>
          </a:p>
          <a:p>
            <a:r>
              <a:rPr lang="en-US" sz="3000" dirty="0"/>
              <a:t>Make a clear-cut business proposal with a true USP (Unique Selling Proposition) – Business Plan</a:t>
            </a:r>
          </a:p>
          <a:p>
            <a:r>
              <a:rPr lang="en-US" sz="3000" dirty="0"/>
              <a:t>Approach potential project partners/finance institutions B2B</a:t>
            </a:r>
          </a:p>
          <a:p>
            <a:r>
              <a:rPr lang="en-US" sz="3000" dirty="0"/>
              <a:t>Take a professional approach in each correspondence and contact</a:t>
            </a:r>
          </a:p>
          <a:p>
            <a:r>
              <a:rPr lang="en-US" sz="3000" dirty="0"/>
              <a:t>Have in mind that Your opposite is a manager responsible to the business owner</a:t>
            </a:r>
          </a:p>
          <a:p>
            <a:r>
              <a:rPr lang="en-US" sz="3000" dirty="0"/>
              <a:t>A distinguished Western European expert on Your side may enhance the project chances </a:t>
            </a:r>
          </a:p>
          <a:p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5689" y="299434"/>
            <a:ext cx="2057398" cy="1101142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9A46DFEE-B922-49A1-BAFD-C076DE3EE3AD}"/>
              </a:ext>
            </a:extLst>
          </p:cNvPr>
          <p:cNvSpPr/>
          <p:nvPr/>
        </p:nvSpPr>
        <p:spPr>
          <a:xfrm>
            <a:off x="9480031" y="6348441"/>
            <a:ext cx="2711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11.09.2018 UNBA Kyiv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519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3034" y="605764"/>
            <a:ext cx="9601200" cy="1485900"/>
          </a:xfrm>
        </p:spPr>
        <p:txBody>
          <a:bodyPr>
            <a:normAutofit/>
          </a:bodyPr>
          <a:lstStyle/>
          <a:p>
            <a:pPr algn="ctr"/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  <a:endParaRPr lang="de-DE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22297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>
                <a:latin typeface="Lucida Sans" panose="020B0602030504020204" pitchFamily="34" charset="0"/>
              </a:rPr>
              <a:t>Alfred F. Praus</a:t>
            </a:r>
          </a:p>
          <a:p>
            <a:pPr marL="0" indent="0" algn="ctr">
              <a:buNone/>
            </a:pPr>
            <a:r>
              <a:rPr lang="en-US" sz="3600" dirty="0">
                <a:latin typeface="Lucida Sans" panose="020B0602030504020204" pitchFamily="34" charset="0"/>
              </a:rPr>
              <a:t>President </a:t>
            </a:r>
          </a:p>
          <a:p>
            <a:pPr marL="0" indent="0" algn="ctr">
              <a:buNone/>
            </a:pPr>
            <a:r>
              <a:rPr lang="en-US" sz="3600" dirty="0">
                <a:latin typeface="Lucida Sans" panose="020B0602030504020204" pitchFamily="34" charset="0"/>
              </a:rPr>
              <a:t>Ukrainian-Austrian Association</a:t>
            </a:r>
          </a:p>
          <a:p>
            <a:pPr marL="0" indent="0" algn="ctr">
              <a:buNone/>
            </a:pPr>
            <a:endParaRPr lang="de-DE" sz="2800" i="1" dirty="0">
              <a:latin typeface="Lucida Sans" panose="020B06020305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7292" y="305717"/>
            <a:ext cx="2057398" cy="11011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61818" y="4515729"/>
            <a:ext cx="87641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latin typeface="Lucida Sans" panose="020B0602030504020204" pitchFamily="34" charset="0"/>
              </a:rPr>
              <a:t>www.ukrainian-austrian-association.com</a:t>
            </a:r>
          </a:p>
          <a:p>
            <a:pPr algn="ctr"/>
            <a:r>
              <a:rPr lang="en-US" sz="2800" i="1" dirty="0">
                <a:latin typeface="Lucida Sans" panose="020B0602030504020204" pitchFamily="34" charset="0"/>
              </a:rPr>
              <a:t>alfred.praus@ukrainian-austrian-association.com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BDFCBE37-05A4-4724-AC90-E87B7DD4EB63}"/>
              </a:ext>
            </a:extLst>
          </p:cNvPr>
          <p:cNvSpPr/>
          <p:nvPr/>
        </p:nvSpPr>
        <p:spPr>
          <a:xfrm>
            <a:off x="9480031" y="6348441"/>
            <a:ext cx="2711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11.09.2018 UNBA Kyiv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737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CCDB13-AED1-4C94-9B96-D46A9E65A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167780"/>
            <a:ext cx="9601200" cy="1003919"/>
          </a:xfrm>
        </p:spPr>
        <p:txBody>
          <a:bodyPr>
            <a:normAutofit fontScale="90000"/>
          </a:bodyPr>
          <a:lstStyle/>
          <a:p>
            <a:pPr algn="ctr"/>
            <a:r>
              <a:rPr lang="en-GB" sz="5400" b="1" dirty="0"/>
              <a:t>Lawyers in Cross-cultural Business</a:t>
            </a:r>
            <a:endParaRPr lang="de-DE" sz="5400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B92BDA4-A205-44D0-868F-C078C8444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171700"/>
            <a:ext cx="10111154" cy="3886200"/>
          </a:xfrm>
        </p:spPr>
        <p:txBody>
          <a:bodyPr>
            <a:normAutofit fontScale="92500"/>
          </a:bodyPr>
          <a:lstStyle/>
          <a:p>
            <a:pPr algn="ctr">
              <a:buFont typeface="Arial" panose="020B0604020202020204" pitchFamily="34" charset="0"/>
              <a:buChar char="•"/>
            </a:pPr>
            <a:r>
              <a:rPr lang="en-GB" sz="2800" i="1" dirty="0"/>
              <a:t>There is no business without legal issues.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en-GB" sz="2800" i="1" dirty="0"/>
              <a:t>Business interests must have priority over one-sided legal consideration. 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en-GB" sz="2800" i="1" dirty="0"/>
              <a:t>A good lawyer thinks and acts like a business person.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en-GB" sz="2800" i="1" dirty="0"/>
              <a:t>In international business, the mentality and business thinking of an international partner has to be taken into account in every case.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en-GB" sz="2800" i="1" dirty="0"/>
              <a:t>Therefore, lawyers in business have to understand and consider cultural differences.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60F29C98-56C1-4589-9215-55B29EDC9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2255" y="203818"/>
            <a:ext cx="1801090" cy="9639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37F395-89E7-4628-982E-C5A9C5319346}"/>
              </a:ext>
            </a:extLst>
          </p:cNvPr>
          <p:cNvSpPr/>
          <p:nvPr/>
        </p:nvSpPr>
        <p:spPr>
          <a:xfrm>
            <a:off x="9480031" y="6348441"/>
            <a:ext cx="2711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11.09.2018 UNBA Kyiv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081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1448" y="305717"/>
            <a:ext cx="8125692" cy="148590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Business Under Intercultural Management Aspects?</a:t>
            </a:r>
            <a:endParaRPr lang="de-DE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8271" y="2430536"/>
            <a:ext cx="9279228" cy="3343283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Lucida Sans" panose="020B0602030504020204" pitchFamily="34" charset="0"/>
              </a:rPr>
              <a:t>Prosperity requires growth</a:t>
            </a:r>
          </a:p>
          <a:p>
            <a:r>
              <a:rPr lang="en-US" sz="2600" dirty="0">
                <a:latin typeface="Lucida Sans" panose="020B0602030504020204" pitchFamily="34" charset="0"/>
              </a:rPr>
              <a:t>Growth requires foreign investment</a:t>
            </a:r>
          </a:p>
          <a:p>
            <a:r>
              <a:rPr lang="en-US" sz="2600" dirty="0">
                <a:latin typeface="Lucida Sans" panose="020B0602030504020204" pitchFamily="34" charset="0"/>
              </a:rPr>
              <a:t>Foreign investment requires: 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sz="2600" i="0" dirty="0">
                <a:latin typeface="Lucida Sans" panose="020B0602030504020204" pitchFamily="34" charset="0"/>
              </a:rPr>
              <a:t>Rule of law, law enforcement, etc.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sz="2600" i="0" dirty="0">
                <a:latin typeface="Lucida Sans" panose="020B0602030504020204" pitchFamily="34" charset="0"/>
              </a:rPr>
              <a:t>“Western” norms and standards 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sz="2600" i="0" dirty="0">
                <a:latin typeface="Lucida Sans" panose="020B0602030504020204" pitchFamily="34" charset="0"/>
              </a:rPr>
              <a:t>Speaking the same “language” </a:t>
            </a:r>
            <a:endParaRPr lang="de-DE" sz="2600" i="0" dirty="0">
              <a:latin typeface="Lucida Sans" panose="020B06020305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7292" y="305717"/>
            <a:ext cx="2057398" cy="1101142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966357" y="5434885"/>
            <a:ext cx="1154971" cy="7812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8"/>
          <p:cNvSpPr/>
          <p:nvPr/>
        </p:nvSpPr>
        <p:spPr>
          <a:xfrm>
            <a:off x="2214233" y="5552276"/>
            <a:ext cx="69095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Success in International business requires professional approach and respect for the Western values</a:t>
            </a:r>
            <a:endParaRPr lang="de-DE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22014" y="1742401"/>
            <a:ext cx="7485126" cy="646331"/>
          </a:xfrm>
          <a:prstGeom prst="rect">
            <a:avLst/>
          </a:prstGeom>
          <a:solidFill>
            <a:schemeClr val="accent5">
              <a:alpha val="48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§"/>
            </a:pP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Association Agreement EU-Ukraine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AE8BD698-E65E-4515-86E2-2CBA365F4150}"/>
              </a:ext>
            </a:extLst>
          </p:cNvPr>
          <p:cNvSpPr/>
          <p:nvPr/>
        </p:nvSpPr>
        <p:spPr>
          <a:xfrm>
            <a:off x="9480031" y="6348441"/>
            <a:ext cx="2711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11.09.2018 UNBA Kyiv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419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allAtOnce"/>
      <p:bldP spid="8" grpId="0" animBg="1"/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8078" y="418170"/>
            <a:ext cx="8608741" cy="630044"/>
          </a:xfrm>
        </p:spPr>
        <p:txBody>
          <a:bodyPr>
            <a:normAutofit fontScale="90000"/>
          </a:bodyPr>
          <a:lstStyle/>
          <a:p>
            <a:pPr algn="ctr"/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CULTURE?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73044" y="2397512"/>
            <a:ext cx="9601200" cy="35814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800" b="1" u="sng" dirty="0">
                <a:latin typeface="Lucida Sans" pitchFamily="34" charset="0"/>
              </a:rPr>
              <a:t>MAIN ELEMENTS OF CULTURE</a:t>
            </a:r>
            <a:endParaRPr lang="ru-RU" sz="2800" u="sng" dirty="0"/>
          </a:p>
          <a:p>
            <a:pPr lvl="0" fontAlgn="base"/>
            <a:r>
              <a:rPr lang="de-DE" sz="3600" dirty="0"/>
              <a:t>Language</a:t>
            </a:r>
            <a:endParaRPr lang="ru-RU" sz="3600" dirty="0"/>
          </a:p>
          <a:p>
            <a:pPr lvl="0" fontAlgn="base"/>
            <a:r>
              <a:rPr lang="de-DE" sz="3600" dirty="0"/>
              <a:t>Symbols</a:t>
            </a:r>
            <a:endParaRPr lang="ru-RU" sz="3600" dirty="0"/>
          </a:p>
          <a:p>
            <a:pPr lvl="0" fontAlgn="base"/>
            <a:r>
              <a:rPr lang="de-DE" sz="3600" dirty="0"/>
              <a:t>Religion</a:t>
            </a:r>
            <a:endParaRPr lang="ru-RU" sz="3600" dirty="0"/>
          </a:p>
          <a:p>
            <a:pPr lvl="0" fontAlgn="base"/>
            <a:r>
              <a:rPr lang="de-DE" sz="3600" dirty="0" err="1"/>
              <a:t>History</a:t>
            </a:r>
            <a:r>
              <a:rPr lang="de-DE" sz="3600" dirty="0"/>
              <a:t> &amp; </a:t>
            </a:r>
            <a:r>
              <a:rPr lang="de-DE" sz="3600" dirty="0" err="1"/>
              <a:t>Traditions</a:t>
            </a:r>
            <a:endParaRPr lang="ru-RU" sz="3600" dirty="0"/>
          </a:p>
          <a:p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717288" y="1308367"/>
            <a:ext cx="9723864" cy="8925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Sans" pitchFamily="34" charset="0"/>
                <a:ea typeface="Times New Roman" pitchFamily="18" charset="0"/>
                <a:cs typeface="Arial" pitchFamily="34" charset="0"/>
              </a:rPr>
              <a:t>A system of values and beliefs which we share with others, all of which gives us a sense of belonging or identity.</a:t>
            </a:r>
            <a:endParaRPr kumimoji="0" 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75142" y="3051862"/>
            <a:ext cx="4765287" cy="2637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4048" indent="-384048" defTabSz="914400" fontAlgn="base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</a:pPr>
            <a:r>
              <a:rPr lang="de-DE" sz="3600" dirty="0" err="1">
                <a:solidFill>
                  <a:schemeClr val="tx2"/>
                </a:solidFill>
              </a:rPr>
              <a:t>Norms</a:t>
            </a:r>
            <a:endParaRPr lang="ru-RU" sz="3600" dirty="0">
              <a:solidFill>
                <a:schemeClr val="tx2"/>
              </a:solidFill>
            </a:endParaRPr>
          </a:p>
          <a:p>
            <a:pPr marL="384048" indent="-384048" defTabSz="914400" fontAlgn="base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</a:pPr>
            <a:r>
              <a:rPr lang="de-DE" sz="3600" dirty="0">
                <a:solidFill>
                  <a:schemeClr val="tx2"/>
                </a:solidFill>
              </a:rPr>
              <a:t>Values</a:t>
            </a:r>
            <a:endParaRPr lang="ru-RU" sz="3600" dirty="0">
              <a:solidFill>
                <a:schemeClr val="tx2"/>
              </a:solidFill>
            </a:endParaRPr>
          </a:p>
          <a:p>
            <a:pPr marL="384048" indent="-384048" defTabSz="914400" fontAlgn="base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</a:pPr>
            <a:r>
              <a:rPr lang="de-DE" sz="3600" dirty="0" err="1">
                <a:solidFill>
                  <a:schemeClr val="tx2"/>
                </a:solidFill>
              </a:rPr>
              <a:t>Beliefs</a:t>
            </a:r>
            <a:endParaRPr lang="ru-RU" sz="3600" dirty="0">
              <a:solidFill>
                <a:schemeClr val="tx2"/>
              </a:solidFill>
            </a:endParaRPr>
          </a:p>
          <a:p>
            <a:pPr marL="384048" indent="-384048" defTabSz="914400" fontAlgn="base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</a:pPr>
            <a:r>
              <a:rPr lang="de-DE" sz="3600" dirty="0">
                <a:solidFill>
                  <a:schemeClr val="tx2"/>
                </a:solidFill>
              </a:rPr>
              <a:t> </a:t>
            </a:r>
            <a:r>
              <a:rPr lang="de-DE" sz="3600" dirty="0" err="1">
                <a:solidFill>
                  <a:schemeClr val="tx2"/>
                </a:solidFill>
              </a:rPr>
              <a:t>Cognitive</a:t>
            </a:r>
            <a:r>
              <a:rPr lang="de-DE" sz="3600" dirty="0">
                <a:solidFill>
                  <a:schemeClr val="tx2"/>
                </a:solidFill>
              </a:rPr>
              <a:t> Elements</a:t>
            </a:r>
            <a:endParaRPr lang="ru-RU" sz="3600" dirty="0">
              <a:solidFill>
                <a:schemeClr val="tx2"/>
              </a:solidFill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3342" y="305717"/>
            <a:ext cx="1381347" cy="739312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F080199F-5046-4303-8B08-14923287E638}"/>
              </a:ext>
            </a:extLst>
          </p:cNvPr>
          <p:cNvSpPr/>
          <p:nvPr/>
        </p:nvSpPr>
        <p:spPr>
          <a:xfrm>
            <a:off x="9480031" y="6348441"/>
            <a:ext cx="2711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11.09.2018 UNBA Kyiv</a:t>
            </a:r>
            <a:endParaRPr lang="de-DE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  <p:bldP spid="1025" grpId="0" build="p" animBg="1"/>
      <p:bldP spid="5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4029" y="663909"/>
            <a:ext cx="7283003" cy="1485900"/>
          </a:xfrm>
        </p:spPr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do Cultures Differ?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6231" y="1738649"/>
            <a:ext cx="8242480" cy="4150754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Lucida Sans" panose="020B0602030504020204" pitchFamily="34" charset="0"/>
              </a:rPr>
              <a:t>History</a:t>
            </a:r>
          </a:p>
          <a:p>
            <a:r>
              <a:rPr lang="en-US" sz="3000" dirty="0">
                <a:latin typeface="Lucida Sans" panose="020B0602030504020204" pitchFamily="34" charset="0"/>
              </a:rPr>
              <a:t>Educational Backgrounds</a:t>
            </a:r>
          </a:p>
          <a:p>
            <a:r>
              <a:rPr lang="en-US" sz="3000" dirty="0">
                <a:latin typeface="Lucida Sans" panose="020B0602030504020204" pitchFamily="34" charset="0"/>
              </a:rPr>
              <a:t>Social Backgrounds</a:t>
            </a:r>
          </a:p>
          <a:p>
            <a:r>
              <a:rPr lang="en-US" sz="3000" dirty="0">
                <a:latin typeface="Lucida Sans" panose="020B0602030504020204" pitchFamily="34" charset="0"/>
              </a:rPr>
              <a:t>Ethnic</a:t>
            </a:r>
          </a:p>
          <a:p>
            <a:r>
              <a:rPr lang="en-US" sz="3000" dirty="0">
                <a:latin typeface="Lucida Sans" panose="020B0602030504020204" pitchFamily="34" charset="0"/>
              </a:rPr>
              <a:t>Religion</a:t>
            </a:r>
          </a:p>
          <a:p>
            <a:r>
              <a:rPr lang="en-US" sz="3000" dirty="0">
                <a:latin typeface="Lucida Sans" panose="020B0602030504020204" pitchFamily="34" charset="0"/>
              </a:rPr>
              <a:t>Ecology</a:t>
            </a:r>
          </a:p>
          <a:p>
            <a:r>
              <a:rPr lang="en-US" sz="3000" dirty="0">
                <a:latin typeface="Lucida Sans" panose="020B0602030504020204" pitchFamily="34" charset="0"/>
              </a:rPr>
              <a:t>Technology</a:t>
            </a:r>
            <a:endParaRPr lang="de-DE" sz="3000" dirty="0">
              <a:latin typeface="Lucida Sans" panose="020B06020305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7292" y="305717"/>
            <a:ext cx="2057398" cy="1101142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E866A7DF-4D4C-462B-97E6-3A4F104B7F46}"/>
              </a:ext>
            </a:extLst>
          </p:cNvPr>
          <p:cNvSpPr/>
          <p:nvPr/>
        </p:nvSpPr>
        <p:spPr>
          <a:xfrm>
            <a:off x="9480031" y="6348441"/>
            <a:ext cx="2711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11.09.2018 UNBA Kyiv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280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7493" y="457504"/>
            <a:ext cx="4295104" cy="721059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Cultural Iceberg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7292" y="305717"/>
            <a:ext cx="2057398" cy="1101142"/>
          </a:xfrm>
          <a:prstGeom prst="rect">
            <a:avLst/>
          </a:prstGeom>
        </p:spPr>
      </p:pic>
      <p:pic>
        <p:nvPicPr>
          <p:cNvPr id="5126" name="Picture 6" descr="https://media.licdn.com/mpr/mpr/AAEAAQAAAAAAAAlbAAAAJDQyZDQ0MmFmLWIwYjItNDZhZC05YmVlLWM1MGFkZDMxNzdhOQ.pn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3" y="1483632"/>
            <a:ext cx="8904850" cy="483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46A5FF19-BD0C-4C1D-883F-E278BB939D45}"/>
              </a:ext>
            </a:extLst>
          </p:cNvPr>
          <p:cNvSpPr/>
          <p:nvPr/>
        </p:nvSpPr>
        <p:spPr>
          <a:xfrm>
            <a:off x="9480031" y="6348441"/>
            <a:ext cx="25214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11.09.2018 UNBA Kyiv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362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4580" y="345033"/>
            <a:ext cx="7794702" cy="919976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  <a:r>
              <a:rPr lang="de-DE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All 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</a:t>
            </a:r>
            <a:r>
              <a:rPr lang="de-DE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Values</a:t>
            </a:r>
            <a:b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57678" y="1417704"/>
            <a:ext cx="3553096" cy="57476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b="1" i="1" dirty="0"/>
              <a:t>Cultural Values</a:t>
            </a:r>
            <a:br>
              <a:rPr lang="ru-RU" sz="2800" b="1" i="1" dirty="0"/>
            </a:br>
            <a:endParaRPr lang="ru-RU" sz="2800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84662" y="1905624"/>
            <a:ext cx="1100253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Lucida Sans" pitchFamily="34" charset="0"/>
                <a:ea typeface="Times New Roman" pitchFamily="18" charset="0"/>
                <a:cs typeface="Arial" pitchFamily="34" charset="0"/>
              </a:rPr>
              <a:t>Values are important and lasting beliefs or ideals shared by the members of a culture about what is good or bad and desirable or undesirable.</a:t>
            </a:r>
            <a:endParaRPr lang="ru-RU" sz="2000" b="1" dirty="0">
              <a:solidFill>
                <a:srgbClr val="000000"/>
              </a:solidFill>
              <a:latin typeface="Lucida Sans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56663" y="5075348"/>
            <a:ext cx="11068594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Lucida Sans" pitchFamily="34" charset="0"/>
                <a:ea typeface="Times New Roman" pitchFamily="18" charset="0"/>
                <a:cs typeface="Arial" pitchFamily="34" charset="0"/>
              </a:rPr>
              <a:t>Values have major influence on a person's behavior and attitude and serve as broad guidelines in all situations.</a:t>
            </a:r>
            <a:endParaRPr lang="ru-RU" sz="2000" b="1" dirty="0">
              <a:solidFill>
                <a:srgbClr val="000000"/>
              </a:solidFill>
              <a:latin typeface="Lucida Sans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4766406" y="4534218"/>
            <a:ext cx="3383279" cy="5747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84048" marR="0" lvl="0" indent="-384048" algn="l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+mn-lt"/>
                <a:ea typeface="+mn-ea"/>
                <a:cs typeface="+mn-cs"/>
              </a:rPr>
              <a:t>Personal Values</a:t>
            </a:r>
            <a:b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+mn-lt"/>
                <a:ea typeface="+mn-ea"/>
                <a:cs typeface="+mn-cs"/>
              </a:rPr>
            </a:br>
            <a:endParaRPr kumimoji="0" lang="ru-RU" sz="2800" b="0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926696" y="2880361"/>
            <a:ext cx="5355770" cy="1554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84048" marR="0" lvl="0" indent="-38404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Char char="■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support for democracy</a:t>
            </a:r>
          </a:p>
          <a:p>
            <a:pPr marL="384048" marR="0" lvl="0" indent="-38404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Char char="■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tolerance of foreigners and ethnic minorities</a:t>
            </a:r>
          </a:p>
          <a:p>
            <a:pPr marL="384048" marR="0" lvl="0" indent="-38404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Char char="■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support for gender equality. </a:t>
            </a:r>
            <a:endParaRPr kumimoji="0" lang="en-US" b="1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6257109" y="2809154"/>
            <a:ext cx="5934891" cy="1441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84048" marR="0" lvl="0" indent="-38404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Char char="■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role of religion and changing levels of religiosity </a:t>
            </a:r>
          </a:p>
          <a:p>
            <a:pPr marL="384048" marR="0" lvl="0" indent="-38404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Char char="■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impact of globalization </a:t>
            </a:r>
          </a:p>
          <a:p>
            <a:pPr marL="384048" marR="0" lvl="0" indent="-38404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Char char="■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Attitudes: environment, work, family, politics, national identity, culture, diversity</a:t>
            </a: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 subjective well-being.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165566" y="580984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84048" indent="-384048" algn="ctr" defTabSz="914400">
              <a:spcBef>
                <a:spcPts val="1000"/>
              </a:spcBef>
              <a:spcAft>
                <a:spcPts val="200"/>
              </a:spcAft>
            </a:pPr>
            <a:r>
              <a:rPr lang="en-US" b="1" dirty="0"/>
              <a:t>Internal reference for what is good, beneficial, important, useful, beautiful, desirable and constructive</a:t>
            </a:r>
            <a:endParaRPr lang="ru-RU" b="1" dirty="0"/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3342" y="305717"/>
            <a:ext cx="1381347" cy="739312"/>
          </a:xfrm>
          <a:prstGeom prst="rect">
            <a:avLst/>
          </a:prstGeom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9D76848F-7238-461A-A089-048E4CD7DD33}"/>
              </a:ext>
            </a:extLst>
          </p:cNvPr>
          <p:cNvSpPr/>
          <p:nvPr/>
        </p:nvSpPr>
        <p:spPr>
          <a:xfrm>
            <a:off x="9480031" y="6348441"/>
            <a:ext cx="2711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11.09.2018 UNBA Kyiv</a:t>
            </a:r>
            <a:endParaRPr lang="de-DE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uiExpand="1" build="p" animBg="1"/>
      <p:bldP spid="5" grpId="0" animBg="1"/>
      <p:bldP spid="8" grpId="0"/>
      <p:bldP spid="10" grpId="0"/>
      <p:bldP spid="11" grpId="0"/>
      <p:bldP spid="14" grpId="0"/>
    </p:bld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0</TotalTime>
  <Words>1095</Words>
  <Application>Microsoft Office PowerPoint</Application>
  <PresentationFormat>Breitbild</PresentationFormat>
  <Paragraphs>296</Paragraphs>
  <Slides>32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41" baseType="lpstr">
      <vt:lpstr>Arial</vt:lpstr>
      <vt:lpstr>Calibri</vt:lpstr>
      <vt:lpstr>Franklin Gothic Book</vt:lpstr>
      <vt:lpstr>Lucida Sans</vt:lpstr>
      <vt:lpstr>Symbol</vt:lpstr>
      <vt:lpstr>Times New Roman</vt:lpstr>
      <vt:lpstr>Verdana</vt:lpstr>
      <vt:lpstr>Wingdings</vt:lpstr>
      <vt:lpstr>Crop</vt:lpstr>
      <vt:lpstr>Ukrainian advocates</vt:lpstr>
      <vt:lpstr>PowerPoint-Präsentation</vt:lpstr>
      <vt:lpstr>Alfred F. Praus</vt:lpstr>
      <vt:lpstr>Lawyers in Cross-cultural Business</vt:lpstr>
      <vt:lpstr>Why Business Under Intercultural Management Aspects?</vt:lpstr>
      <vt:lpstr>WHAT IS CULTURE? </vt:lpstr>
      <vt:lpstr>Why do Cultures Differ?</vt:lpstr>
      <vt:lpstr>Cultural Iceberg</vt:lpstr>
      <vt:lpstr>It Is All About Values </vt:lpstr>
      <vt:lpstr>Personal Values</vt:lpstr>
      <vt:lpstr>Dimensions of Diversity </vt:lpstr>
      <vt:lpstr>Culture Shock in Action</vt:lpstr>
      <vt:lpstr>Constituent Elements of Intercultural Competence </vt:lpstr>
      <vt:lpstr>PowerPoint-Präsentation</vt:lpstr>
      <vt:lpstr>PowerPoint-Präsentation</vt:lpstr>
      <vt:lpstr>PowerPoint-Präsentation</vt:lpstr>
      <vt:lpstr>Inglehart–Welzel Cultural Map of the World</vt:lpstr>
      <vt:lpstr>Elements of Intercultural Communication</vt:lpstr>
      <vt:lpstr>Ideal World vs Living Hell</vt:lpstr>
      <vt:lpstr>Non-Verbal Communication “Listen With Your Eyes”</vt:lpstr>
      <vt:lpstr>Non-Verbal Communication: Keep the Right Distance</vt:lpstr>
      <vt:lpstr>Ten Cultural Value Differences (Hofstede et al.)</vt:lpstr>
      <vt:lpstr>Anglo-EU Translation Guide</vt:lpstr>
      <vt:lpstr>Culture Affects International Business in Three Core Areas </vt:lpstr>
      <vt:lpstr>Guidelines for Bridging the Gap Between Different Cultures</vt:lpstr>
      <vt:lpstr>Why Many International Mergers and Acquisitions Fail: It’s the Culture, Stupid! </vt:lpstr>
      <vt:lpstr>Failure of Mergers</vt:lpstr>
      <vt:lpstr>Some Practical Examples of  Cultural Misunderstandings</vt:lpstr>
      <vt:lpstr>Americans/Key Values</vt:lpstr>
      <vt:lpstr>Cultural Contrasts</vt:lpstr>
      <vt:lpstr>Project Business with Western Europe: Essentials 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Intercultural communication &amp; management</dc:title>
  <dc:creator>Alfred Praus</dc:creator>
  <cp:lastModifiedBy>Alfred Praus</cp:lastModifiedBy>
  <cp:revision>93</cp:revision>
  <dcterms:created xsi:type="dcterms:W3CDTF">2017-11-28T11:21:34Z</dcterms:created>
  <dcterms:modified xsi:type="dcterms:W3CDTF">2018-09-10T10:11:15Z</dcterms:modified>
</cp:coreProperties>
</file>